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3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Calibri (MS) Bold" charset="1" panose="020F0702030404030204"/>
      <p:regular r:id="rId16"/>
    </p:embeddedFont>
    <p:embeddedFont>
      <p:font typeface="Garamond Italics" charset="1" panose="02020404030301010803"/>
      <p:regular r:id="rId17"/>
    </p:embeddedFont>
    <p:embeddedFont>
      <p:font typeface="Cormorant Garamond" charset="1" panose="00000500000000000000"/>
      <p:regular r:id="rId18"/>
    </p:embeddedFont>
    <p:embeddedFont>
      <p:font typeface="Calibri (MS)" charset="1" panose="020F0502020204030204"/>
      <p:regular r:id="rId19"/>
    </p:embeddedFont>
    <p:embeddedFont>
      <p:font typeface="Garamond Bold" charset="1" panose="02020804030307010803"/>
      <p:regular r:id="rId21"/>
    </p:embeddedFont>
    <p:embeddedFont>
      <p:font typeface="Garamond" charset="1" panose="02020404030301010803"/>
      <p:regular r:id="rId22"/>
    </p:embeddedFont>
    <p:embeddedFont>
      <p:font typeface="Calibri (MS) Italics" charset="1" panose="020F05020202040A0204"/>
      <p:regular r:id="rId23"/>
    </p:embeddedFont>
    <p:embeddedFont>
      <p:font typeface="Cormorant Garamond Bold" charset="1" panose="0000080000000000000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notesMasters/notesMaster1.xml" Type="http://schemas.openxmlformats.org/officeDocument/2006/relationships/notesMaster"/><Relationship Id="rId14" Target="theme/theme2.xml" Type="http://schemas.openxmlformats.org/officeDocument/2006/relationships/theme"/><Relationship Id="rId15" Target="notesSlides/notesSlide1.xml" Type="http://schemas.openxmlformats.org/officeDocument/2006/relationships/notes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notesSlides/notesSlide2.xml" Type="http://schemas.openxmlformats.org/officeDocument/2006/relationships/notesSlide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notesSlides/notesSlide3.xml" Type="http://schemas.openxmlformats.org/officeDocument/2006/relationships/notesSlide"/><Relationship Id="rId25" Target="notesSlides/notesSlide4.xml" Type="http://schemas.openxmlformats.org/officeDocument/2006/relationships/notesSlide"/><Relationship Id="rId26" Target="notesSlides/notesSlide5.xml" Type="http://schemas.openxmlformats.org/officeDocument/2006/relationships/notesSlide"/><Relationship Id="rId27" Target="fonts/font27.fntdata" Type="http://schemas.openxmlformats.org/officeDocument/2006/relationships/font"/><Relationship Id="rId28" Target="notesSlides/notesSlide6.xml" Type="http://schemas.openxmlformats.org/officeDocument/2006/relationships/notesSlide"/><Relationship Id="rId29" Target="notesSlides/notesSlide7.xml" Type="http://schemas.openxmlformats.org/officeDocument/2006/relationships/notes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2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2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2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2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2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808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972800" y="0"/>
            <a:ext cx="7314743" cy="10287000"/>
            <a:chOff x="0" y="0"/>
            <a:chExt cx="9752990" cy="13716000"/>
          </a:xfrm>
        </p:grpSpPr>
        <p:sp>
          <p:nvSpPr>
            <p:cNvPr name="Freeform 3" id="3" descr="/home/claude/dragon_cropped.jpg"/>
            <p:cNvSpPr/>
            <p:nvPr/>
          </p:nvSpPr>
          <p:spPr>
            <a:xfrm flipH="false" flipV="false" rot="0">
              <a:off x="0" y="0"/>
              <a:ext cx="9752965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9752965">
                  <a:moveTo>
                    <a:pt x="0" y="0"/>
                  </a:moveTo>
                  <a:lnTo>
                    <a:pt x="9752965" y="0"/>
                  </a:lnTo>
                  <a:lnTo>
                    <a:pt x="975296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26583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822960" y="617220"/>
            <a:ext cx="9601200" cy="548640"/>
            <a:chOff x="0" y="0"/>
            <a:chExt cx="12801600" cy="73152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2801600" cy="731520"/>
            </a:xfrm>
            <a:custGeom>
              <a:avLst/>
              <a:gdLst/>
              <a:ahLst/>
              <a:cxnLst/>
              <a:rect r="r" b="b" t="t" l="l"/>
              <a:pathLst>
                <a:path h="731520" w="12801600">
                  <a:moveTo>
                    <a:pt x="0" y="0"/>
                  </a:moveTo>
                  <a:lnTo>
                    <a:pt x="12801600" y="0"/>
                  </a:lnTo>
                  <a:lnTo>
                    <a:pt x="128016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90988" r="0" b="-290988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2801600" cy="7696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b="true" sz="1800" spc="900">
                  <a:solidFill>
                    <a:srgbClr val="F2EDE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S O C I I S G R O U P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822960" y="1165860"/>
            <a:ext cx="9601200" cy="480060"/>
            <a:chOff x="0" y="0"/>
            <a:chExt cx="12801600" cy="64008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801600" cy="640080"/>
            </a:xfrm>
            <a:custGeom>
              <a:avLst/>
              <a:gdLst/>
              <a:ahLst/>
              <a:cxnLst/>
              <a:rect r="r" b="b" t="t" l="l"/>
              <a:pathLst>
                <a:path h="640080" w="12801600">
                  <a:moveTo>
                    <a:pt x="0" y="0"/>
                  </a:moveTo>
                  <a:lnTo>
                    <a:pt x="12801600" y="0"/>
                  </a:lnTo>
                  <a:lnTo>
                    <a:pt x="128016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339700" r="0" b="-339700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>
              <a:off x="0" y="-9525"/>
              <a:ext cx="12801600" cy="6496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 i="true">
                  <a:solidFill>
                    <a:srgbClr val="D8D2C2"/>
                  </a:solidFill>
                  <a:latin typeface="Garamond Italics"/>
                  <a:ea typeface="Garamond Italics"/>
                  <a:cs typeface="Garamond Italics"/>
                  <a:sym typeface="Garamond Italics"/>
                </a:rPr>
                <a:t>in collaboration with Love Tomorrow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822960" y="2743200"/>
            <a:ext cx="10287000" cy="1371600"/>
            <a:chOff x="0" y="0"/>
            <a:chExt cx="13716000" cy="1828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716000" cy="1828800"/>
            </a:xfrm>
            <a:custGeom>
              <a:avLst/>
              <a:gdLst/>
              <a:ahLst/>
              <a:cxnLst/>
              <a:rect r="r" b="b" t="t" l="l"/>
              <a:pathLst>
                <a:path h="182880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96137" r="0" b="-96137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13716000" cy="18383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960"/>
                </a:lnSpc>
              </a:pPr>
              <a:r>
                <a:rPr lang="en-US" sz="3300" i="true">
                  <a:solidFill>
                    <a:srgbClr val="F2EDE0"/>
                  </a:solidFill>
                  <a:latin typeface="Garamond Italics"/>
                  <a:ea typeface="Garamond Italics"/>
                  <a:cs typeface="Garamond Italics"/>
                  <a:sym typeface="Garamond Italics"/>
                </a:rPr>
                <a:t>The world gathers outside.</a:t>
              </a:r>
            </a:p>
            <a:p>
              <a:pPr algn="l">
                <a:lnSpc>
                  <a:spcPts val="3960"/>
                </a:lnSpc>
              </a:pPr>
              <a:r>
                <a:rPr lang="en-US" sz="3300" i="true">
                  <a:solidFill>
                    <a:srgbClr val="F2EDE0"/>
                  </a:solidFill>
                  <a:latin typeface="Garamond Italics"/>
                  <a:ea typeface="Garamond Italics"/>
                  <a:cs typeface="Garamond Italics"/>
                  <a:sym typeface="Garamond Italics"/>
                </a:rPr>
                <a:t>Three hundred step inside.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754380" y="4183380"/>
            <a:ext cx="10287000" cy="2606040"/>
            <a:chOff x="0" y="0"/>
            <a:chExt cx="13716000" cy="347472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3716000" cy="3474720"/>
            </a:xfrm>
            <a:custGeom>
              <a:avLst/>
              <a:gdLst/>
              <a:ahLst/>
              <a:cxnLst/>
              <a:rect r="r" b="b" t="t" l="l"/>
              <a:pathLst>
                <a:path h="347472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3474720"/>
                  </a:lnTo>
                  <a:lnTo>
                    <a:pt x="0" y="347472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6914" r="0" b="-26914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9525"/>
              <a:ext cx="13716000" cy="34842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3400"/>
                </a:lnSpc>
              </a:pPr>
              <a:r>
                <a:rPr lang="en-US" sz="19500">
                  <a:solidFill>
                    <a:srgbClr val="F2EDE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The 300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813435" y="6917055"/>
            <a:ext cx="773430" cy="53340"/>
            <a:chOff x="0" y="0"/>
            <a:chExt cx="1031240" cy="7112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12700" y="12700"/>
              <a:ext cx="1005840" cy="45720"/>
            </a:xfrm>
            <a:custGeom>
              <a:avLst/>
              <a:gdLst/>
              <a:ahLst/>
              <a:cxnLst/>
              <a:rect r="r" b="b" t="t" l="l"/>
              <a:pathLst>
                <a:path h="45720" w="1005840">
                  <a:moveTo>
                    <a:pt x="0" y="0"/>
                  </a:moveTo>
                  <a:lnTo>
                    <a:pt x="1005840" y="0"/>
                  </a:lnTo>
                  <a:lnTo>
                    <a:pt x="1005840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DAB764"/>
            </a:solid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31240" cy="71120"/>
            </a:xfrm>
            <a:custGeom>
              <a:avLst/>
              <a:gdLst/>
              <a:ahLst/>
              <a:cxnLst/>
              <a:rect r="r" b="b" t="t" l="l"/>
              <a:pathLst>
                <a:path h="71120" w="1031240">
                  <a:moveTo>
                    <a:pt x="12700" y="0"/>
                  </a:moveTo>
                  <a:lnTo>
                    <a:pt x="1018540" y="0"/>
                  </a:lnTo>
                  <a:cubicBezTo>
                    <a:pt x="1025525" y="0"/>
                    <a:pt x="1031240" y="5715"/>
                    <a:pt x="1031240" y="12700"/>
                  </a:cubicBezTo>
                  <a:lnTo>
                    <a:pt x="1031240" y="58420"/>
                  </a:lnTo>
                  <a:cubicBezTo>
                    <a:pt x="1031240" y="65405"/>
                    <a:pt x="1025525" y="71120"/>
                    <a:pt x="1018540" y="71120"/>
                  </a:cubicBezTo>
                  <a:lnTo>
                    <a:pt x="12700" y="71120"/>
                  </a:lnTo>
                  <a:cubicBezTo>
                    <a:pt x="5715" y="71120"/>
                    <a:pt x="0" y="65405"/>
                    <a:pt x="0" y="5842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8420"/>
                  </a:lnTo>
                  <a:lnTo>
                    <a:pt x="12700" y="58420"/>
                  </a:lnTo>
                  <a:lnTo>
                    <a:pt x="12700" y="45720"/>
                  </a:lnTo>
                  <a:lnTo>
                    <a:pt x="1018540" y="45720"/>
                  </a:lnTo>
                  <a:lnTo>
                    <a:pt x="1018540" y="58420"/>
                  </a:lnTo>
                  <a:lnTo>
                    <a:pt x="1005840" y="58420"/>
                  </a:lnTo>
                  <a:lnTo>
                    <a:pt x="1005840" y="12700"/>
                  </a:lnTo>
                  <a:lnTo>
                    <a:pt x="1018540" y="12700"/>
                  </a:lnTo>
                  <a:lnTo>
                    <a:pt x="101854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DAB764"/>
            </a:solidFill>
          </p:spPr>
        </p:sp>
      </p:grpSp>
      <p:grpSp>
        <p:nvGrpSpPr>
          <p:cNvPr name="Group 19" id="19"/>
          <p:cNvGrpSpPr/>
          <p:nvPr/>
        </p:nvGrpSpPr>
        <p:grpSpPr>
          <a:xfrm rot="0">
            <a:off x="822960" y="7104888"/>
            <a:ext cx="8229600" cy="685800"/>
            <a:chOff x="0" y="0"/>
            <a:chExt cx="10972800" cy="9144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0972800" cy="914400"/>
            </a:xfrm>
            <a:custGeom>
              <a:avLst/>
              <a:gdLst/>
              <a:ahLst/>
              <a:cxnLst/>
              <a:rect r="r" b="b" t="t" l="l"/>
              <a:pathLst>
                <a:path h="91440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83820" r="0" b="-18382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9525"/>
              <a:ext cx="10972800" cy="9239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960"/>
                </a:lnSpc>
              </a:pPr>
              <a:r>
                <a:rPr lang="en-US" sz="3300" i="true">
                  <a:solidFill>
                    <a:srgbClr val="DAB764"/>
                  </a:solidFill>
                  <a:latin typeface="Garamond Italics"/>
                  <a:ea typeface="Garamond Italics"/>
                  <a:cs typeface="Garamond Italics"/>
                  <a:sym typeface="Garamond Italics"/>
                </a:rPr>
                <a:t>Shape Tomorrow Today.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822960" y="8983980"/>
            <a:ext cx="10287000" cy="411480"/>
            <a:chOff x="0" y="0"/>
            <a:chExt cx="13716000" cy="54864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3716000" cy="548640"/>
            </a:xfrm>
            <a:custGeom>
              <a:avLst/>
              <a:gdLst/>
              <a:ahLst/>
              <a:cxnLst/>
              <a:rect r="r" b="b" t="t" l="l"/>
              <a:pathLst>
                <a:path h="54864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437125" r="0" b="-437125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28575"/>
              <a:ext cx="137160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620"/>
                </a:lnSpc>
              </a:pPr>
              <a:r>
                <a:rPr lang="en-US" sz="1350" spc="300">
                  <a:solidFill>
                    <a:srgbClr val="F2EDE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 3   J u l y   2 0 2 6     ·     O n   t h e   i c o n i c   g r o u n d s   o f   T o m o r r o w l a n d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822960" y="9491472"/>
            <a:ext cx="10287000" cy="411480"/>
            <a:chOff x="0" y="0"/>
            <a:chExt cx="13716000" cy="54864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3716000" cy="548640"/>
            </a:xfrm>
            <a:custGeom>
              <a:avLst/>
              <a:gdLst/>
              <a:ahLst/>
              <a:cxnLst/>
              <a:rect r="r" b="b" t="t" l="l"/>
              <a:pathLst>
                <a:path h="548640" w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437125" r="0" b="-437125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28575"/>
              <a:ext cx="137160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80"/>
                </a:lnSpc>
              </a:pPr>
              <a:r>
                <a:rPr lang="en-US" sz="1650">
                  <a:solidFill>
                    <a:srgbClr val="F2EDE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€850 excl. VAT per seat   ·   €8,500 excl. VAT per Founding Table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808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22960" y="617220"/>
            <a:ext cx="12344400" cy="480060"/>
            <a:chOff x="0" y="0"/>
            <a:chExt cx="16459200" cy="6400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459200" cy="640080"/>
            </a:xfrm>
            <a:custGeom>
              <a:avLst/>
              <a:gdLst/>
              <a:ahLst/>
              <a:cxnLst/>
              <a:rect r="r" b="b" t="t" l="l"/>
              <a:pathLst>
                <a:path h="640080" w="16459200">
                  <a:moveTo>
                    <a:pt x="0" y="0"/>
                  </a:moveTo>
                  <a:lnTo>
                    <a:pt x="16459200" y="0"/>
                  </a:lnTo>
                  <a:lnTo>
                    <a:pt x="164592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51043" r="0" b="-451043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64592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b="true" sz="1500" spc="900">
                  <a:solidFill>
                    <a:srgbClr val="F2EDE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 H E   3 0 0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22960" y="1508760"/>
            <a:ext cx="10561320" cy="1645920"/>
            <a:chOff x="0" y="0"/>
            <a:chExt cx="14081760" cy="21945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4081761" cy="2194560"/>
            </a:xfrm>
            <a:custGeom>
              <a:avLst/>
              <a:gdLst/>
              <a:ahLst/>
              <a:cxnLst/>
              <a:rect r="r" b="b" t="t" l="l"/>
              <a:pathLst>
                <a:path h="2194560" w="14081761">
                  <a:moveTo>
                    <a:pt x="0" y="0"/>
                  </a:moveTo>
                  <a:lnTo>
                    <a:pt x="14081761" y="0"/>
                  </a:lnTo>
                  <a:lnTo>
                    <a:pt x="14081761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5028" r="0" b="-75028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14081760" cy="220408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920"/>
                </a:lnSpc>
              </a:pPr>
              <a:r>
                <a:rPr lang="en-US" sz="6600">
                  <a:solidFill>
                    <a:srgbClr val="F2EDE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A room within the Summit.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13435" y="3350895"/>
            <a:ext cx="773430" cy="53340"/>
            <a:chOff x="0" y="0"/>
            <a:chExt cx="1031240" cy="7112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2700" y="12700"/>
              <a:ext cx="1005840" cy="45720"/>
            </a:xfrm>
            <a:custGeom>
              <a:avLst/>
              <a:gdLst/>
              <a:ahLst/>
              <a:cxnLst/>
              <a:rect r="r" b="b" t="t" l="l"/>
              <a:pathLst>
                <a:path h="45720" w="1005840">
                  <a:moveTo>
                    <a:pt x="0" y="0"/>
                  </a:moveTo>
                  <a:lnTo>
                    <a:pt x="1005840" y="0"/>
                  </a:lnTo>
                  <a:lnTo>
                    <a:pt x="1005840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DAB764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31240" cy="71120"/>
            </a:xfrm>
            <a:custGeom>
              <a:avLst/>
              <a:gdLst/>
              <a:ahLst/>
              <a:cxnLst/>
              <a:rect r="r" b="b" t="t" l="l"/>
              <a:pathLst>
                <a:path h="71120" w="1031240">
                  <a:moveTo>
                    <a:pt x="12700" y="0"/>
                  </a:moveTo>
                  <a:lnTo>
                    <a:pt x="1018540" y="0"/>
                  </a:lnTo>
                  <a:cubicBezTo>
                    <a:pt x="1025525" y="0"/>
                    <a:pt x="1031240" y="5715"/>
                    <a:pt x="1031240" y="12700"/>
                  </a:cubicBezTo>
                  <a:lnTo>
                    <a:pt x="1031240" y="58420"/>
                  </a:lnTo>
                  <a:cubicBezTo>
                    <a:pt x="1031240" y="65405"/>
                    <a:pt x="1025525" y="71120"/>
                    <a:pt x="1018540" y="71120"/>
                  </a:cubicBezTo>
                  <a:lnTo>
                    <a:pt x="12700" y="71120"/>
                  </a:lnTo>
                  <a:cubicBezTo>
                    <a:pt x="5715" y="71120"/>
                    <a:pt x="0" y="65405"/>
                    <a:pt x="0" y="5842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8420"/>
                  </a:lnTo>
                  <a:lnTo>
                    <a:pt x="12700" y="58420"/>
                  </a:lnTo>
                  <a:lnTo>
                    <a:pt x="12700" y="45720"/>
                  </a:lnTo>
                  <a:lnTo>
                    <a:pt x="1018540" y="45720"/>
                  </a:lnTo>
                  <a:lnTo>
                    <a:pt x="1018540" y="58420"/>
                  </a:lnTo>
                  <a:lnTo>
                    <a:pt x="1005840" y="58420"/>
                  </a:lnTo>
                  <a:lnTo>
                    <a:pt x="1005840" y="12700"/>
                  </a:lnTo>
                  <a:lnTo>
                    <a:pt x="1018540" y="12700"/>
                  </a:lnTo>
                  <a:lnTo>
                    <a:pt x="101854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DAB764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822960" y="4183380"/>
            <a:ext cx="10012680" cy="822960"/>
            <a:chOff x="0" y="0"/>
            <a:chExt cx="13350240" cy="10972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350239" cy="1097280"/>
            </a:xfrm>
            <a:custGeom>
              <a:avLst/>
              <a:gdLst/>
              <a:ahLst/>
              <a:cxnLst/>
              <a:rect r="r" b="b" t="t" l="l"/>
              <a:pathLst>
                <a:path h="1097280" w="13350239">
                  <a:moveTo>
                    <a:pt x="0" y="0"/>
                  </a:moveTo>
                  <a:lnTo>
                    <a:pt x="13350239" y="0"/>
                  </a:lnTo>
                  <a:lnTo>
                    <a:pt x="13350239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87067" r="0" b="-187067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9050"/>
              <a:ext cx="13350240" cy="11163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700"/>
                </a:lnSpc>
              </a:pPr>
              <a:r>
                <a:rPr lang="en-US" sz="2250" b="true">
                  <a:solidFill>
                    <a:srgbClr val="F2EDE0"/>
                  </a:solidFill>
                  <a:latin typeface="Garamond Bold"/>
                  <a:ea typeface="Garamond Bold"/>
                  <a:cs typeface="Garamond Bold"/>
                  <a:sym typeface="Garamond Bold"/>
                </a:rPr>
                <a:t>On 23 July 2026, SociisGroup opens its largest room.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22960" y="5074920"/>
            <a:ext cx="10012680" cy="960120"/>
            <a:chOff x="0" y="0"/>
            <a:chExt cx="13350240" cy="128016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3350239" cy="1280160"/>
            </a:xfrm>
            <a:custGeom>
              <a:avLst/>
              <a:gdLst/>
              <a:ahLst/>
              <a:cxnLst/>
              <a:rect r="r" b="b" t="t" l="l"/>
              <a:pathLst>
                <a:path h="1280160" w="13350239">
                  <a:moveTo>
                    <a:pt x="0" y="0"/>
                  </a:moveTo>
                  <a:lnTo>
                    <a:pt x="13350239" y="0"/>
                  </a:lnTo>
                  <a:lnTo>
                    <a:pt x="13350239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53201" r="0" b="-153201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9525"/>
              <a:ext cx="13350240" cy="128968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On the iconic grounds of Tomorrowland, in collaboration with Love Tomorrow.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822960" y="6172200"/>
            <a:ext cx="10012680" cy="1645920"/>
            <a:chOff x="0" y="0"/>
            <a:chExt cx="13350240" cy="219456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3350239" cy="2194560"/>
            </a:xfrm>
            <a:custGeom>
              <a:avLst/>
              <a:gdLst/>
              <a:ahLst/>
              <a:cxnLst/>
              <a:rect r="r" b="b" t="t" l="l"/>
              <a:pathLst>
                <a:path h="2194560" w="13350239">
                  <a:moveTo>
                    <a:pt x="0" y="0"/>
                  </a:moveTo>
                  <a:lnTo>
                    <a:pt x="13350239" y="0"/>
                  </a:lnTo>
                  <a:lnTo>
                    <a:pt x="13350239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8533" r="0" b="-68533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9525"/>
              <a:ext cx="13350240" cy="220408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A SociisGroup room held inside a global cultural moment that three billion people know by name. The day carries its own name. Shape Tomorrow Today.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822960" y="8092440"/>
            <a:ext cx="10012680" cy="1371600"/>
            <a:chOff x="0" y="0"/>
            <a:chExt cx="13350240" cy="1828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3350239" cy="1828800"/>
            </a:xfrm>
            <a:custGeom>
              <a:avLst/>
              <a:gdLst/>
              <a:ahLst/>
              <a:cxnLst/>
              <a:rect r="r" b="b" t="t" l="l"/>
              <a:pathLst>
                <a:path h="1828800" w="13350239">
                  <a:moveTo>
                    <a:pt x="0" y="0"/>
                  </a:moveTo>
                  <a:lnTo>
                    <a:pt x="13350239" y="0"/>
                  </a:lnTo>
                  <a:lnTo>
                    <a:pt x="13350239" y="1828800"/>
                  </a:lnTo>
                  <a:lnTo>
                    <a:pt x="0" y="1828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2240" r="0" b="-92240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9525"/>
              <a:ext cx="13350240" cy="18383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SociisGroup is the independent behavioural institution. </a:t>
              </a:r>
              <a:r>
                <a:rPr lang="en-US" sz="2100" i="true">
                  <a:solidFill>
                    <a:srgbClr val="DAB764"/>
                  </a:solidFill>
                  <a:latin typeface="Garamond Italics"/>
                  <a:ea typeface="Garamond Italics"/>
                  <a:cs typeface="Garamond Italics"/>
                  <a:sym typeface="Garamond Italics"/>
                </a:rPr>
                <a:t>We serve humanity by changing how the world behaves.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1521440" y="1508760"/>
            <a:ext cx="6172200" cy="7818120"/>
            <a:chOff x="0" y="0"/>
            <a:chExt cx="8229600" cy="1042416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229600" cy="10424160"/>
            </a:xfrm>
            <a:custGeom>
              <a:avLst/>
              <a:gdLst/>
              <a:ahLst/>
              <a:cxnLst/>
              <a:rect r="r" b="b" t="t" l="l"/>
              <a:pathLst>
                <a:path h="10424160" w="8229600">
                  <a:moveTo>
                    <a:pt x="0" y="0"/>
                  </a:moveTo>
                  <a:lnTo>
                    <a:pt x="8229600" y="0"/>
                  </a:lnTo>
                  <a:lnTo>
                    <a:pt x="8229600" y="10424160"/>
                  </a:lnTo>
                  <a:lnTo>
                    <a:pt x="0" y="10424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2573" r="0" b="-2573"/>
              </a:stretch>
            </a:blipFill>
          </p:spPr>
        </p:sp>
      </p:grpSp>
      <p:grpSp>
        <p:nvGrpSpPr>
          <p:cNvPr name="Group 25" id="25"/>
          <p:cNvGrpSpPr/>
          <p:nvPr/>
        </p:nvGrpSpPr>
        <p:grpSpPr>
          <a:xfrm rot="0">
            <a:off x="11521440" y="9395460"/>
            <a:ext cx="6172200" cy="411480"/>
            <a:chOff x="0" y="0"/>
            <a:chExt cx="8229600" cy="54864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229600" cy="548640"/>
            </a:xfrm>
            <a:custGeom>
              <a:avLst/>
              <a:gdLst/>
              <a:ahLst/>
              <a:cxnLst/>
              <a:rect r="r" b="b" t="t" l="l"/>
              <a:pathLst>
                <a:path h="548640" w="8229600">
                  <a:moveTo>
                    <a:pt x="0" y="0"/>
                  </a:moveTo>
                  <a:lnTo>
                    <a:pt x="8229600" y="0"/>
                  </a:lnTo>
                  <a:lnTo>
                    <a:pt x="82296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42275" r="0" b="-242275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28575"/>
              <a:ext cx="822960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620"/>
                </a:lnSpc>
              </a:pPr>
              <a:r>
                <a:rPr lang="en-US" sz="1350" i="true" spc="300">
                  <a:solidFill>
                    <a:srgbClr val="8A8478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Tomorrowland · the iconic grounds</a:t>
              </a: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5544343" y="9532620"/>
            <a:ext cx="2194560" cy="411480"/>
            <a:chOff x="0" y="0"/>
            <a:chExt cx="2926080" cy="54864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2926080" cy="548640"/>
            </a:xfrm>
            <a:custGeom>
              <a:avLst/>
              <a:gdLst/>
              <a:ahLst/>
              <a:cxnLst/>
              <a:rect r="r" b="b" t="t" l="l"/>
              <a:pathLst>
                <a:path h="548640" w="2926080">
                  <a:moveTo>
                    <a:pt x="0" y="0"/>
                  </a:moveTo>
                  <a:lnTo>
                    <a:pt x="2926080" y="0"/>
                  </a:lnTo>
                  <a:lnTo>
                    <a:pt x="29260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920" r="0" b="-53920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-28575"/>
              <a:ext cx="292608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620"/>
                </a:lnSpc>
              </a:pPr>
              <a:r>
                <a:rPr lang="en-US" sz="1350" spc="600">
                  <a:solidFill>
                    <a:srgbClr val="8A8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0 2   /   0 7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808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22960" y="617220"/>
            <a:ext cx="12344400" cy="480060"/>
            <a:chOff x="0" y="0"/>
            <a:chExt cx="16459200" cy="6400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459200" cy="640080"/>
            </a:xfrm>
            <a:custGeom>
              <a:avLst/>
              <a:gdLst/>
              <a:ahLst/>
              <a:cxnLst/>
              <a:rect r="r" b="b" t="t" l="l"/>
              <a:pathLst>
                <a:path h="640080" w="16459200">
                  <a:moveTo>
                    <a:pt x="0" y="0"/>
                  </a:moveTo>
                  <a:lnTo>
                    <a:pt x="16459200" y="0"/>
                  </a:lnTo>
                  <a:lnTo>
                    <a:pt x="164592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51043" r="0" b="-451043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64592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b="true" sz="1500" spc="900">
                  <a:solidFill>
                    <a:srgbClr val="F2EDE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 H E   3 0 0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22960" y="1508760"/>
            <a:ext cx="16459200" cy="1645920"/>
            <a:chOff x="0" y="0"/>
            <a:chExt cx="21945600" cy="21945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945600" cy="2194560"/>
            </a:xfrm>
            <a:custGeom>
              <a:avLst/>
              <a:gdLst/>
              <a:ahLst/>
              <a:cxnLst/>
              <a:rect r="r" b="b" t="t" l="l"/>
              <a:pathLst>
                <a:path h="219456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4850" r="0" b="-14485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21945600" cy="220408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1519"/>
                </a:lnSpc>
              </a:pPr>
              <a:r>
                <a:rPr lang="en-US" sz="9600">
                  <a:solidFill>
                    <a:srgbClr val="F2EDE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The day.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13435" y="3350895"/>
            <a:ext cx="773430" cy="53340"/>
            <a:chOff x="0" y="0"/>
            <a:chExt cx="1031240" cy="7112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2700" y="12700"/>
              <a:ext cx="1005840" cy="45720"/>
            </a:xfrm>
            <a:custGeom>
              <a:avLst/>
              <a:gdLst/>
              <a:ahLst/>
              <a:cxnLst/>
              <a:rect r="r" b="b" t="t" l="l"/>
              <a:pathLst>
                <a:path h="45720" w="1005840">
                  <a:moveTo>
                    <a:pt x="0" y="0"/>
                  </a:moveTo>
                  <a:lnTo>
                    <a:pt x="1005840" y="0"/>
                  </a:lnTo>
                  <a:lnTo>
                    <a:pt x="1005840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DAB764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31240" cy="71120"/>
            </a:xfrm>
            <a:custGeom>
              <a:avLst/>
              <a:gdLst/>
              <a:ahLst/>
              <a:cxnLst/>
              <a:rect r="r" b="b" t="t" l="l"/>
              <a:pathLst>
                <a:path h="71120" w="1031240">
                  <a:moveTo>
                    <a:pt x="12700" y="0"/>
                  </a:moveTo>
                  <a:lnTo>
                    <a:pt x="1018540" y="0"/>
                  </a:lnTo>
                  <a:cubicBezTo>
                    <a:pt x="1025525" y="0"/>
                    <a:pt x="1031240" y="5715"/>
                    <a:pt x="1031240" y="12700"/>
                  </a:cubicBezTo>
                  <a:lnTo>
                    <a:pt x="1031240" y="58420"/>
                  </a:lnTo>
                  <a:cubicBezTo>
                    <a:pt x="1031240" y="65405"/>
                    <a:pt x="1025525" y="71120"/>
                    <a:pt x="1018540" y="71120"/>
                  </a:cubicBezTo>
                  <a:lnTo>
                    <a:pt x="12700" y="71120"/>
                  </a:lnTo>
                  <a:cubicBezTo>
                    <a:pt x="5715" y="71120"/>
                    <a:pt x="0" y="65405"/>
                    <a:pt x="0" y="5842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8420"/>
                  </a:lnTo>
                  <a:lnTo>
                    <a:pt x="12700" y="58420"/>
                  </a:lnTo>
                  <a:lnTo>
                    <a:pt x="12700" y="45720"/>
                  </a:lnTo>
                  <a:lnTo>
                    <a:pt x="1018540" y="45720"/>
                  </a:lnTo>
                  <a:lnTo>
                    <a:pt x="1018540" y="58420"/>
                  </a:lnTo>
                  <a:lnTo>
                    <a:pt x="1005840" y="58420"/>
                  </a:lnTo>
                  <a:lnTo>
                    <a:pt x="1005840" y="12700"/>
                  </a:lnTo>
                  <a:lnTo>
                    <a:pt x="1018540" y="12700"/>
                  </a:lnTo>
                  <a:lnTo>
                    <a:pt x="101854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DAB764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822960" y="4183380"/>
            <a:ext cx="7543800" cy="411480"/>
            <a:chOff x="0" y="0"/>
            <a:chExt cx="10058400" cy="5486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058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0058400">
                  <a:moveTo>
                    <a:pt x="0" y="0"/>
                  </a:moveTo>
                  <a:lnTo>
                    <a:pt x="10058400" y="0"/>
                  </a:lnTo>
                  <a:lnTo>
                    <a:pt x="10058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07225" r="0" b="-307225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005840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b="true" sz="1500" spc="750">
                  <a:solidFill>
                    <a:srgbClr val="DAB764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 H E   O P E N I N G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22960" y="4622292"/>
            <a:ext cx="7543800" cy="822960"/>
            <a:chOff x="0" y="0"/>
            <a:chExt cx="10058400" cy="10972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05840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058400">
                  <a:moveTo>
                    <a:pt x="0" y="0"/>
                  </a:moveTo>
                  <a:lnTo>
                    <a:pt x="10058400" y="0"/>
                  </a:lnTo>
                  <a:lnTo>
                    <a:pt x="1005840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8612" r="0" b="-128612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9525"/>
              <a:ext cx="10058400" cy="11068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A live cultural opening that sets the day in motion.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822960" y="5458968"/>
            <a:ext cx="7543800" cy="411480"/>
            <a:chOff x="0" y="0"/>
            <a:chExt cx="10058400" cy="54864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058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0058400">
                  <a:moveTo>
                    <a:pt x="0" y="0"/>
                  </a:moveTo>
                  <a:lnTo>
                    <a:pt x="10058400" y="0"/>
                  </a:lnTo>
                  <a:lnTo>
                    <a:pt x="10058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07225" r="0" b="-307225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005840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b="true" sz="1500" spc="750">
                  <a:solidFill>
                    <a:srgbClr val="DAB764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 H E   K E Y N O T E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822960" y="5897880"/>
            <a:ext cx="7543800" cy="822960"/>
            <a:chOff x="0" y="0"/>
            <a:chExt cx="10058400" cy="109728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005840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058400">
                  <a:moveTo>
                    <a:pt x="0" y="0"/>
                  </a:moveTo>
                  <a:lnTo>
                    <a:pt x="10058400" y="0"/>
                  </a:lnTo>
                  <a:lnTo>
                    <a:pt x="1005840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8612" r="0" b="-128612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9525"/>
              <a:ext cx="10058400" cy="11068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One voice. One hour. The question the room needs to hear.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822960" y="6734556"/>
            <a:ext cx="7543800" cy="411480"/>
            <a:chOff x="0" y="0"/>
            <a:chExt cx="10058400" cy="54864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0058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0058400">
                  <a:moveTo>
                    <a:pt x="0" y="0"/>
                  </a:moveTo>
                  <a:lnTo>
                    <a:pt x="10058400" y="0"/>
                  </a:lnTo>
                  <a:lnTo>
                    <a:pt x="10058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07225" r="0" b="-307225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1005840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b="true" sz="1500" spc="750">
                  <a:solidFill>
                    <a:srgbClr val="DAB764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 O I C E S   F R O M   T H E   R O O M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822960" y="7173468"/>
            <a:ext cx="7543800" cy="822960"/>
            <a:chOff x="0" y="0"/>
            <a:chExt cx="10058400" cy="109728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005840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058400">
                  <a:moveTo>
                    <a:pt x="0" y="0"/>
                  </a:moveTo>
                  <a:lnTo>
                    <a:pt x="10058400" y="0"/>
                  </a:lnTo>
                  <a:lnTo>
                    <a:pt x="1005840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8612" r="0" b="-128612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9525"/>
              <a:ext cx="10058400" cy="11068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International leaders. Each with one thing to say.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822960" y="8010144"/>
            <a:ext cx="7543800" cy="411480"/>
            <a:chOff x="0" y="0"/>
            <a:chExt cx="10058400" cy="54864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0058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0058400">
                  <a:moveTo>
                    <a:pt x="0" y="0"/>
                  </a:moveTo>
                  <a:lnTo>
                    <a:pt x="10058400" y="0"/>
                  </a:lnTo>
                  <a:lnTo>
                    <a:pt x="10058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07225" r="0" b="-307225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1005840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b="true" sz="1500" spc="750">
                  <a:solidFill>
                    <a:srgbClr val="DAB764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 U N C H   O N   T H E   G R O U N D S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822960" y="8449056"/>
            <a:ext cx="7543800" cy="822960"/>
            <a:chOff x="0" y="0"/>
            <a:chExt cx="10058400" cy="109728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005840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058400">
                  <a:moveTo>
                    <a:pt x="0" y="0"/>
                  </a:moveTo>
                  <a:lnTo>
                    <a:pt x="10058400" y="0"/>
                  </a:lnTo>
                  <a:lnTo>
                    <a:pt x="1005840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8612" r="0" b="-128612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9525"/>
              <a:ext cx="10058400" cy="11068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Seated lunch. Tables curated. Love Tomorrow VIP surrounds you.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9601200" y="4183380"/>
            <a:ext cx="7680960" cy="411480"/>
            <a:chOff x="0" y="0"/>
            <a:chExt cx="10241280" cy="54864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0241280" cy="548640"/>
            </a:xfrm>
            <a:custGeom>
              <a:avLst/>
              <a:gdLst/>
              <a:ahLst/>
              <a:cxnLst/>
              <a:rect r="r" b="b" t="t" l="l"/>
              <a:pathLst>
                <a:path h="548640" w="10241280">
                  <a:moveTo>
                    <a:pt x="0" y="0"/>
                  </a:moveTo>
                  <a:lnTo>
                    <a:pt x="10241280" y="0"/>
                  </a:lnTo>
                  <a:lnTo>
                    <a:pt x="102412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3720" r="0" b="-313720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38100"/>
              <a:ext cx="1024128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b="true" sz="1500" spc="750">
                  <a:solidFill>
                    <a:srgbClr val="DAB764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   V O I C E   F R O M   W B C S D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9601200" y="4622292"/>
            <a:ext cx="7680960" cy="822960"/>
            <a:chOff x="0" y="0"/>
            <a:chExt cx="10241280" cy="109728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0241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241280">
                  <a:moveTo>
                    <a:pt x="0" y="0"/>
                  </a:moveTo>
                  <a:lnTo>
                    <a:pt x="10241280" y="0"/>
                  </a:lnTo>
                  <a:lnTo>
                    <a:pt x="10241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1860" r="0" b="-131860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9525"/>
              <a:ext cx="10241280" cy="11068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Dr. Ilham Kadri, Chair, World Business Council for Sustainable Development.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9601200" y="5458968"/>
            <a:ext cx="7680960" cy="411480"/>
            <a:chOff x="0" y="0"/>
            <a:chExt cx="10241280" cy="54864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0241280" cy="548640"/>
            </a:xfrm>
            <a:custGeom>
              <a:avLst/>
              <a:gdLst/>
              <a:ahLst/>
              <a:cxnLst/>
              <a:rect r="r" b="b" t="t" l="l"/>
              <a:pathLst>
                <a:path h="548640" w="10241280">
                  <a:moveTo>
                    <a:pt x="0" y="0"/>
                  </a:moveTo>
                  <a:lnTo>
                    <a:pt x="10241280" y="0"/>
                  </a:lnTo>
                  <a:lnTo>
                    <a:pt x="102412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3720" r="0" b="-313720"/>
              </a:stretch>
            </a:blip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38100"/>
              <a:ext cx="1024128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b="true" sz="1500" spc="750">
                  <a:solidFill>
                    <a:srgbClr val="DAB764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D E F I N I N G   M O M E N T S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9601200" y="5897880"/>
            <a:ext cx="7680960" cy="822960"/>
            <a:chOff x="0" y="0"/>
            <a:chExt cx="10241280" cy="109728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10241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241280">
                  <a:moveTo>
                    <a:pt x="0" y="0"/>
                  </a:moveTo>
                  <a:lnTo>
                    <a:pt x="10241280" y="0"/>
                  </a:lnTo>
                  <a:lnTo>
                    <a:pt x="10241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1860" r="0" b="-131860"/>
              </a:stretch>
            </a:blip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9525"/>
              <a:ext cx="10241280" cy="11068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Sarah McArthur on Frances Hesselbein. The film, then Sarah speaks.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9601200" y="6734556"/>
            <a:ext cx="7680960" cy="411480"/>
            <a:chOff x="0" y="0"/>
            <a:chExt cx="10241280" cy="54864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10241280" cy="548640"/>
            </a:xfrm>
            <a:custGeom>
              <a:avLst/>
              <a:gdLst/>
              <a:ahLst/>
              <a:cxnLst/>
              <a:rect r="r" b="b" t="t" l="l"/>
              <a:pathLst>
                <a:path h="548640" w="10241280">
                  <a:moveTo>
                    <a:pt x="0" y="0"/>
                  </a:moveTo>
                  <a:lnTo>
                    <a:pt x="10241280" y="0"/>
                  </a:lnTo>
                  <a:lnTo>
                    <a:pt x="102412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3720" r="0" b="-313720"/>
              </a:stretch>
            </a:blip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38100"/>
              <a:ext cx="1024128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b="true" sz="1500" spc="750">
                  <a:solidFill>
                    <a:srgbClr val="DAB764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L E T   T H E R E   B E   L I G H T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9601200" y="7173468"/>
            <a:ext cx="7680960" cy="822960"/>
            <a:chOff x="0" y="0"/>
            <a:chExt cx="10241280" cy="109728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10241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241280">
                  <a:moveTo>
                    <a:pt x="0" y="0"/>
                  </a:moveTo>
                  <a:lnTo>
                    <a:pt x="10241280" y="0"/>
                  </a:lnTo>
                  <a:lnTo>
                    <a:pt x="10241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1860" r="0" b="-131860"/>
              </a:stretch>
            </a:blip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9525"/>
              <a:ext cx="10241280" cy="11068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The cultural anchor of the institution. Featuring Jean Bosco Safari.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9601200" y="8010144"/>
            <a:ext cx="7680960" cy="411480"/>
            <a:chOff x="0" y="0"/>
            <a:chExt cx="10241280" cy="54864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10241280" cy="548640"/>
            </a:xfrm>
            <a:custGeom>
              <a:avLst/>
              <a:gdLst/>
              <a:ahLst/>
              <a:cxnLst/>
              <a:rect r="r" b="b" t="t" l="l"/>
              <a:pathLst>
                <a:path h="548640" w="10241280">
                  <a:moveTo>
                    <a:pt x="0" y="0"/>
                  </a:moveTo>
                  <a:lnTo>
                    <a:pt x="10241280" y="0"/>
                  </a:lnTo>
                  <a:lnTo>
                    <a:pt x="102412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313720" r="0" b="-313720"/>
              </a:stretch>
            </a:blipFill>
          </p:spPr>
        </p:sp>
        <p:sp>
          <p:nvSpPr>
            <p:cNvPr name="TextBox 55" id="55"/>
            <p:cNvSpPr txBox="true"/>
            <p:nvPr/>
          </p:nvSpPr>
          <p:spPr>
            <a:xfrm>
              <a:off x="0" y="-38100"/>
              <a:ext cx="1024128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b="true" sz="1500" spc="750">
                  <a:solidFill>
                    <a:srgbClr val="DAB764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 H E   C L O S E</a:t>
              </a: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9601200" y="8449056"/>
            <a:ext cx="7680960" cy="822960"/>
            <a:chOff x="0" y="0"/>
            <a:chExt cx="10241280" cy="109728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10241280" cy="1097280"/>
            </a:xfrm>
            <a:custGeom>
              <a:avLst/>
              <a:gdLst/>
              <a:ahLst/>
              <a:cxnLst/>
              <a:rect r="r" b="b" t="t" l="l"/>
              <a:pathLst>
                <a:path h="1097280" w="10241280">
                  <a:moveTo>
                    <a:pt x="0" y="0"/>
                  </a:moveTo>
                  <a:lnTo>
                    <a:pt x="10241280" y="0"/>
                  </a:lnTo>
                  <a:lnTo>
                    <a:pt x="10241280" y="1097280"/>
                  </a:lnTo>
                  <a:lnTo>
                    <a:pt x="0" y="10972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1860" r="0" b="-131860"/>
              </a:stretch>
            </a:blip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9525"/>
              <a:ext cx="10241280" cy="110680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A final movement. The room ends when it is ready.</a:t>
              </a: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822960" y="9532620"/>
            <a:ext cx="10972800" cy="411480"/>
            <a:chOff x="0" y="0"/>
            <a:chExt cx="14630400" cy="548640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14630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601" r="0" b="-469601"/>
              </a:stretch>
            </a:blipFill>
          </p:spPr>
        </p:sp>
        <p:sp>
          <p:nvSpPr>
            <p:cNvPr name="TextBox 61" id="61"/>
            <p:cNvSpPr txBox="true"/>
            <p:nvPr/>
          </p:nvSpPr>
          <p:spPr>
            <a:xfrm>
              <a:off x="0" y="-9525"/>
              <a:ext cx="14630400" cy="5581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 i="true">
                  <a:solidFill>
                    <a:srgbClr val="DAB764"/>
                  </a:solidFill>
                  <a:latin typeface="Garamond Italics"/>
                  <a:ea typeface="Garamond Italics"/>
                  <a:cs typeface="Garamond Italics"/>
                  <a:sym typeface="Garamond Italics"/>
                </a:rPr>
                <a:t>The day closes with a moment we do not announce in advance.</a:t>
              </a: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15544343" y="9532620"/>
            <a:ext cx="2194560" cy="411480"/>
            <a:chOff x="0" y="0"/>
            <a:chExt cx="2926080" cy="548640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2926080" cy="548640"/>
            </a:xfrm>
            <a:custGeom>
              <a:avLst/>
              <a:gdLst/>
              <a:ahLst/>
              <a:cxnLst/>
              <a:rect r="r" b="b" t="t" l="l"/>
              <a:pathLst>
                <a:path h="548640" w="2926080">
                  <a:moveTo>
                    <a:pt x="0" y="0"/>
                  </a:moveTo>
                  <a:lnTo>
                    <a:pt x="2926080" y="0"/>
                  </a:lnTo>
                  <a:lnTo>
                    <a:pt x="29260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920" r="0" b="-53920"/>
              </a:stretch>
            </a:blipFill>
          </p:spPr>
        </p:sp>
        <p:sp>
          <p:nvSpPr>
            <p:cNvPr name="TextBox 64" id="64"/>
            <p:cNvSpPr txBox="true"/>
            <p:nvPr/>
          </p:nvSpPr>
          <p:spPr>
            <a:xfrm>
              <a:off x="0" y="-28575"/>
              <a:ext cx="292608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620"/>
                </a:lnSpc>
              </a:pPr>
              <a:r>
                <a:rPr lang="en-US" sz="1350" spc="600">
                  <a:solidFill>
                    <a:srgbClr val="8A8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0 3   /   0 7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808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22960" y="617220"/>
            <a:ext cx="12344400" cy="480060"/>
            <a:chOff x="0" y="0"/>
            <a:chExt cx="16459200" cy="6400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459200" cy="640080"/>
            </a:xfrm>
            <a:custGeom>
              <a:avLst/>
              <a:gdLst/>
              <a:ahLst/>
              <a:cxnLst/>
              <a:rect r="r" b="b" t="t" l="l"/>
              <a:pathLst>
                <a:path h="640080" w="16459200">
                  <a:moveTo>
                    <a:pt x="0" y="0"/>
                  </a:moveTo>
                  <a:lnTo>
                    <a:pt x="16459200" y="0"/>
                  </a:lnTo>
                  <a:lnTo>
                    <a:pt x="164592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51043" r="0" b="-451043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64592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b="true" sz="1500" spc="900">
                  <a:solidFill>
                    <a:srgbClr val="F2EDE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 H E   3 0 0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22960" y="1508760"/>
            <a:ext cx="16459200" cy="1645920"/>
            <a:chOff x="0" y="0"/>
            <a:chExt cx="21945600" cy="21945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945600" cy="2194560"/>
            </a:xfrm>
            <a:custGeom>
              <a:avLst/>
              <a:gdLst/>
              <a:ahLst/>
              <a:cxnLst/>
              <a:rect r="r" b="b" t="t" l="l"/>
              <a:pathLst>
                <a:path h="219456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4850" r="0" b="-14485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21945600" cy="220408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1519"/>
                </a:lnSpc>
              </a:pPr>
              <a:r>
                <a:rPr lang="en-US" sz="9600">
                  <a:solidFill>
                    <a:srgbClr val="F2EDE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Voices in the room.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13435" y="3350895"/>
            <a:ext cx="773430" cy="53340"/>
            <a:chOff x="0" y="0"/>
            <a:chExt cx="1031240" cy="7112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2700" y="12700"/>
              <a:ext cx="1005840" cy="45720"/>
            </a:xfrm>
            <a:custGeom>
              <a:avLst/>
              <a:gdLst/>
              <a:ahLst/>
              <a:cxnLst/>
              <a:rect r="r" b="b" t="t" l="l"/>
              <a:pathLst>
                <a:path h="45720" w="1005840">
                  <a:moveTo>
                    <a:pt x="0" y="0"/>
                  </a:moveTo>
                  <a:lnTo>
                    <a:pt x="1005840" y="0"/>
                  </a:lnTo>
                  <a:lnTo>
                    <a:pt x="1005840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DAB764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31240" cy="71120"/>
            </a:xfrm>
            <a:custGeom>
              <a:avLst/>
              <a:gdLst/>
              <a:ahLst/>
              <a:cxnLst/>
              <a:rect r="r" b="b" t="t" l="l"/>
              <a:pathLst>
                <a:path h="71120" w="1031240">
                  <a:moveTo>
                    <a:pt x="12700" y="0"/>
                  </a:moveTo>
                  <a:lnTo>
                    <a:pt x="1018540" y="0"/>
                  </a:lnTo>
                  <a:cubicBezTo>
                    <a:pt x="1025525" y="0"/>
                    <a:pt x="1031240" y="5715"/>
                    <a:pt x="1031240" y="12700"/>
                  </a:cubicBezTo>
                  <a:lnTo>
                    <a:pt x="1031240" y="58420"/>
                  </a:lnTo>
                  <a:cubicBezTo>
                    <a:pt x="1031240" y="65405"/>
                    <a:pt x="1025525" y="71120"/>
                    <a:pt x="1018540" y="71120"/>
                  </a:cubicBezTo>
                  <a:lnTo>
                    <a:pt x="12700" y="71120"/>
                  </a:lnTo>
                  <a:cubicBezTo>
                    <a:pt x="5715" y="71120"/>
                    <a:pt x="0" y="65405"/>
                    <a:pt x="0" y="5842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8420"/>
                  </a:lnTo>
                  <a:lnTo>
                    <a:pt x="12700" y="58420"/>
                  </a:lnTo>
                  <a:lnTo>
                    <a:pt x="12700" y="45720"/>
                  </a:lnTo>
                  <a:lnTo>
                    <a:pt x="1018540" y="45720"/>
                  </a:lnTo>
                  <a:lnTo>
                    <a:pt x="1018540" y="58420"/>
                  </a:lnTo>
                  <a:lnTo>
                    <a:pt x="1005840" y="58420"/>
                  </a:lnTo>
                  <a:lnTo>
                    <a:pt x="1005840" y="12700"/>
                  </a:lnTo>
                  <a:lnTo>
                    <a:pt x="1018540" y="12700"/>
                  </a:lnTo>
                  <a:lnTo>
                    <a:pt x="101854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DAB764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822960" y="4251960"/>
            <a:ext cx="5486400" cy="548640"/>
            <a:chOff x="0" y="0"/>
            <a:chExt cx="7315200" cy="73152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315200" cy="731520"/>
            </a:xfrm>
            <a:custGeom>
              <a:avLst/>
              <a:gdLst/>
              <a:ahLst/>
              <a:cxnLst/>
              <a:rect r="r" b="b" t="t" l="l"/>
              <a:pathLst>
                <a:path h="731520" w="7315200">
                  <a:moveTo>
                    <a:pt x="0" y="0"/>
                  </a:moveTo>
                  <a:lnTo>
                    <a:pt x="7315200" y="0"/>
                  </a:lnTo>
                  <a:lnTo>
                    <a:pt x="7315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4850" r="0" b="-14485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0"/>
              <a:ext cx="7315200" cy="7315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70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Dr. Ilham Kadri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22960" y="4800600"/>
            <a:ext cx="5486400" cy="480060"/>
            <a:chOff x="0" y="0"/>
            <a:chExt cx="7315200" cy="64008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315200" cy="640080"/>
            </a:xfrm>
            <a:custGeom>
              <a:avLst/>
              <a:gdLst/>
              <a:ahLst/>
              <a:cxnLst/>
              <a:rect r="r" b="b" t="t" l="l"/>
              <a:pathLst>
                <a:path h="640080" w="7315200">
                  <a:moveTo>
                    <a:pt x="0" y="0"/>
                  </a:moveTo>
                  <a:lnTo>
                    <a:pt x="7315200" y="0"/>
                  </a:lnTo>
                  <a:lnTo>
                    <a:pt x="73152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2686" r="0" b="-172686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73152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sz="1500" spc="150">
                  <a:solidFill>
                    <a:srgbClr val="8A8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Chair, WBCSD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6583680" y="4251960"/>
            <a:ext cx="5486400" cy="548640"/>
            <a:chOff x="0" y="0"/>
            <a:chExt cx="7315200" cy="73152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7315200" cy="731520"/>
            </a:xfrm>
            <a:custGeom>
              <a:avLst/>
              <a:gdLst/>
              <a:ahLst/>
              <a:cxnLst/>
              <a:rect r="r" b="b" t="t" l="l"/>
              <a:pathLst>
                <a:path h="731520" w="7315200">
                  <a:moveTo>
                    <a:pt x="0" y="0"/>
                  </a:moveTo>
                  <a:lnTo>
                    <a:pt x="7315200" y="0"/>
                  </a:lnTo>
                  <a:lnTo>
                    <a:pt x="7315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4850" r="0" b="-14485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0"/>
              <a:ext cx="7315200" cy="7315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70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Sarah McArthur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6583680" y="4800600"/>
            <a:ext cx="5486400" cy="480060"/>
            <a:chOff x="0" y="0"/>
            <a:chExt cx="7315200" cy="64008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315200" cy="640080"/>
            </a:xfrm>
            <a:custGeom>
              <a:avLst/>
              <a:gdLst/>
              <a:ahLst/>
              <a:cxnLst/>
              <a:rect r="r" b="b" t="t" l="l"/>
              <a:pathLst>
                <a:path h="640080" w="7315200">
                  <a:moveTo>
                    <a:pt x="0" y="0"/>
                  </a:moveTo>
                  <a:lnTo>
                    <a:pt x="7315200" y="0"/>
                  </a:lnTo>
                  <a:lnTo>
                    <a:pt x="73152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2686" r="0" b="-172686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73152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sz="1500" spc="150">
                  <a:solidFill>
                    <a:srgbClr val="8A8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Editor-in-Chief, Leader to Leader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2344400" y="4251960"/>
            <a:ext cx="5486400" cy="548640"/>
            <a:chOff x="0" y="0"/>
            <a:chExt cx="7315200" cy="73152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7315200" cy="731520"/>
            </a:xfrm>
            <a:custGeom>
              <a:avLst/>
              <a:gdLst/>
              <a:ahLst/>
              <a:cxnLst/>
              <a:rect r="r" b="b" t="t" l="l"/>
              <a:pathLst>
                <a:path h="731520" w="7315200">
                  <a:moveTo>
                    <a:pt x="0" y="0"/>
                  </a:moveTo>
                  <a:lnTo>
                    <a:pt x="7315200" y="0"/>
                  </a:lnTo>
                  <a:lnTo>
                    <a:pt x="7315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4850" r="0" b="-14485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0"/>
              <a:ext cx="7315200" cy="7315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70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Dr. Tessy Ojo CBE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2344400" y="4800600"/>
            <a:ext cx="5486400" cy="480060"/>
            <a:chOff x="0" y="0"/>
            <a:chExt cx="7315200" cy="64008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7315200" cy="640080"/>
            </a:xfrm>
            <a:custGeom>
              <a:avLst/>
              <a:gdLst/>
              <a:ahLst/>
              <a:cxnLst/>
              <a:rect r="r" b="b" t="t" l="l"/>
              <a:pathLst>
                <a:path h="640080" w="7315200">
                  <a:moveTo>
                    <a:pt x="0" y="0"/>
                  </a:moveTo>
                  <a:lnTo>
                    <a:pt x="7315200" y="0"/>
                  </a:lnTo>
                  <a:lnTo>
                    <a:pt x="73152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2686" r="0" b="-172686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73152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sz="1500" spc="150">
                  <a:solidFill>
                    <a:srgbClr val="8A8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CEO, The Diana Award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822960" y="5692140"/>
            <a:ext cx="5486400" cy="548640"/>
            <a:chOff x="0" y="0"/>
            <a:chExt cx="7315200" cy="73152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7315200" cy="731520"/>
            </a:xfrm>
            <a:custGeom>
              <a:avLst/>
              <a:gdLst/>
              <a:ahLst/>
              <a:cxnLst/>
              <a:rect r="r" b="b" t="t" l="l"/>
              <a:pathLst>
                <a:path h="731520" w="7315200">
                  <a:moveTo>
                    <a:pt x="0" y="0"/>
                  </a:moveTo>
                  <a:lnTo>
                    <a:pt x="7315200" y="0"/>
                  </a:lnTo>
                  <a:lnTo>
                    <a:pt x="7315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4850" r="0" b="-144850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0"/>
              <a:ext cx="7315200" cy="7315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70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Stefano Fallaha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822960" y="6240780"/>
            <a:ext cx="5486400" cy="480060"/>
            <a:chOff x="0" y="0"/>
            <a:chExt cx="7315200" cy="64008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7315200" cy="640080"/>
            </a:xfrm>
            <a:custGeom>
              <a:avLst/>
              <a:gdLst/>
              <a:ahLst/>
              <a:cxnLst/>
              <a:rect r="r" b="b" t="t" l="l"/>
              <a:pathLst>
                <a:path h="640080" w="7315200">
                  <a:moveTo>
                    <a:pt x="0" y="0"/>
                  </a:moveTo>
                  <a:lnTo>
                    <a:pt x="7315200" y="0"/>
                  </a:lnTo>
                  <a:lnTo>
                    <a:pt x="73152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2686" r="0" b="-172686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73152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sz="1500" spc="150">
                  <a:solidFill>
                    <a:srgbClr val="8A8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Founder &amp; CEO, Podeo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6583680" y="5692140"/>
            <a:ext cx="5486400" cy="548640"/>
            <a:chOff x="0" y="0"/>
            <a:chExt cx="7315200" cy="73152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7315200" cy="731520"/>
            </a:xfrm>
            <a:custGeom>
              <a:avLst/>
              <a:gdLst/>
              <a:ahLst/>
              <a:cxnLst/>
              <a:rect r="r" b="b" t="t" l="l"/>
              <a:pathLst>
                <a:path h="731520" w="7315200">
                  <a:moveTo>
                    <a:pt x="0" y="0"/>
                  </a:moveTo>
                  <a:lnTo>
                    <a:pt x="7315200" y="0"/>
                  </a:lnTo>
                  <a:lnTo>
                    <a:pt x="7315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4850" r="0" b="-144850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0"/>
              <a:ext cx="7315200" cy="7315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70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Tim Sanders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6583680" y="6240780"/>
            <a:ext cx="5486400" cy="480060"/>
            <a:chOff x="0" y="0"/>
            <a:chExt cx="7315200" cy="64008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7315200" cy="640080"/>
            </a:xfrm>
            <a:custGeom>
              <a:avLst/>
              <a:gdLst/>
              <a:ahLst/>
              <a:cxnLst/>
              <a:rect r="r" b="b" t="t" l="l"/>
              <a:pathLst>
                <a:path h="640080" w="7315200">
                  <a:moveTo>
                    <a:pt x="0" y="0"/>
                  </a:moveTo>
                  <a:lnTo>
                    <a:pt x="7315200" y="0"/>
                  </a:lnTo>
                  <a:lnTo>
                    <a:pt x="73152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2686" r="0" b="-172686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38100"/>
              <a:ext cx="73152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sz="1500" spc="150">
                  <a:solidFill>
                    <a:srgbClr val="8A8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Founder &amp; CEO, Silent Donor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2344400" y="5692140"/>
            <a:ext cx="5486400" cy="548640"/>
            <a:chOff x="0" y="0"/>
            <a:chExt cx="7315200" cy="73152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7315200" cy="731520"/>
            </a:xfrm>
            <a:custGeom>
              <a:avLst/>
              <a:gdLst/>
              <a:ahLst/>
              <a:cxnLst/>
              <a:rect r="r" b="b" t="t" l="l"/>
              <a:pathLst>
                <a:path h="731520" w="7315200">
                  <a:moveTo>
                    <a:pt x="0" y="0"/>
                  </a:moveTo>
                  <a:lnTo>
                    <a:pt x="7315200" y="0"/>
                  </a:lnTo>
                  <a:lnTo>
                    <a:pt x="7315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4850" r="0" b="-144850"/>
              </a:stretch>
            </a:blipFill>
          </p:spPr>
        </p:sp>
        <p:sp>
          <p:nvSpPr>
            <p:cNvPr name="TextBox 43" id="43"/>
            <p:cNvSpPr txBox="true"/>
            <p:nvPr/>
          </p:nvSpPr>
          <p:spPr>
            <a:xfrm>
              <a:off x="0" y="0"/>
              <a:ext cx="7315200" cy="7315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70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Iris van der Veken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12344400" y="6240780"/>
            <a:ext cx="5486400" cy="480060"/>
            <a:chOff x="0" y="0"/>
            <a:chExt cx="7315200" cy="64008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7315200" cy="640080"/>
            </a:xfrm>
            <a:custGeom>
              <a:avLst/>
              <a:gdLst/>
              <a:ahLst/>
              <a:cxnLst/>
              <a:rect r="r" b="b" t="t" l="l"/>
              <a:pathLst>
                <a:path h="640080" w="7315200">
                  <a:moveTo>
                    <a:pt x="0" y="0"/>
                  </a:moveTo>
                  <a:lnTo>
                    <a:pt x="7315200" y="0"/>
                  </a:lnTo>
                  <a:lnTo>
                    <a:pt x="73152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2686" r="0" b="-172686"/>
              </a:stretch>
            </a:blipFill>
          </p:spPr>
        </p:sp>
        <p:sp>
          <p:nvSpPr>
            <p:cNvPr name="TextBox 46" id="46"/>
            <p:cNvSpPr txBox="true"/>
            <p:nvPr/>
          </p:nvSpPr>
          <p:spPr>
            <a:xfrm>
              <a:off x="0" y="-38100"/>
              <a:ext cx="73152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sz="1500" spc="150">
                  <a:solidFill>
                    <a:srgbClr val="8A8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Ambassador, SociisGroup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822960" y="7132320"/>
            <a:ext cx="5486400" cy="548640"/>
            <a:chOff x="0" y="0"/>
            <a:chExt cx="7315200" cy="73152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7315200" cy="731520"/>
            </a:xfrm>
            <a:custGeom>
              <a:avLst/>
              <a:gdLst/>
              <a:ahLst/>
              <a:cxnLst/>
              <a:rect r="r" b="b" t="t" l="l"/>
              <a:pathLst>
                <a:path h="731520" w="7315200">
                  <a:moveTo>
                    <a:pt x="0" y="0"/>
                  </a:moveTo>
                  <a:lnTo>
                    <a:pt x="7315200" y="0"/>
                  </a:lnTo>
                  <a:lnTo>
                    <a:pt x="7315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4850" r="0" b="-144850"/>
              </a:stretch>
            </a:blipFill>
          </p:spPr>
        </p:sp>
        <p:sp>
          <p:nvSpPr>
            <p:cNvPr name="TextBox 49" id="49"/>
            <p:cNvSpPr txBox="true"/>
            <p:nvPr/>
          </p:nvSpPr>
          <p:spPr>
            <a:xfrm>
              <a:off x="0" y="0"/>
              <a:ext cx="7315200" cy="7315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70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Mikkel Juel Iversen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822960" y="7680960"/>
            <a:ext cx="5486400" cy="480060"/>
            <a:chOff x="0" y="0"/>
            <a:chExt cx="7315200" cy="64008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7315200" cy="640080"/>
            </a:xfrm>
            <a:custGeom>
              <a:avLst/>
              <a:gdLst/>
              <a:ahLst/>
              <a:cxnLst/>
              <a:rect r="r" b="b" t="t" l="l"/>
              <a:pathLst>
                <a:path h="640080" w="7315200">
                  <a:moveTo>
                    <a:pt x="0" y="0"/>
                  </a:moveTo>
                  <a:lnTo>
                    <a:pt x="7315200" y="0"/>
                  </a:lnTo>
                  <a:lnTo>
                    <a:pt x="73152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2686" r="0" b="-172686"/>
              </a:stretch>
            </a:blip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38100"/>
              <a:ext cx="73152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sz="1500" spc="150">
                  <a:solidFill>
                    <a:srgbClr val="8A8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Founder, Under One Sky</a:t>
              </a: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6583680" y="7132320"/>
            <a:ext cx="5486400" cy="548640"/>
            <a:chOff x="0" y="0"/>
            <a:chExt cx="7315200" cy="73152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7315200" cy="731520"/>
            </a:xfrm>
            <a:custGeom>
              <a:avLst/>
              <a:gdLst/>
              <a:ahLst/>
              <a:cxnLst/>
              <a:rect r="r" b="b" t="t" l="l"/>
              <a:pathLst>
                <a:path h="731520" w="7315200">
                  <a:moveTo>
                    <a:pt x="0" y="0"/>
                  </a:moveTo>
                  <a:lnTo>
                    <a:pt x="7315200" y="0"/>
                  </a:lnTo>
                  <a:lnTo>
                    <a:pt x="731520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4850" r="0" b="-144850"/>
              </a:stretch>
            </a:blipFill>
          </p:spPr>
        </p:sp>
        <p:sp>
          <p:nvSpPr>
            <p:cNvPr name="TextBox 55" id="55"/>
            <p:cNvSpPr txBox="true"/>
            <p:nvPr/>
          </p:nvSpPr>
          <p:spPr>
            <a:xfrm>
              <a:off x="0" y="0"/>
              <a:ext cx="7315200" cy="7315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70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Jean Bosco Safari</a:t>
              </a: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6583680" y="7680960"/>
            <a:ext cx="5486400" cy="480060"/>
            <a:chOff x="0" y="0"/>
            <a:chExt cx="7315200" cy="64008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7315200" cy="640080"/>
            </a:xfrm>
            <a:custGeom>
              <a:avLst/>
              <a:gdLst/>
              <a:ahLst/>
              <a:cxnLst/>
              <a:rect r="r" b="b" t="t" l="l"/>
              <a:pathLst>
                <a:path h="640080" w="7315200">
                  <a:moveTo>
                    <a:pt x="0" y="0"/>
                  </a:moveTo>
                  <a:lnTo>
                    <a:pt x="7315200" y="0"/>
                  </a:lnTo>
                  <a:lnTo>
                    <a:pt x="73152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72686" r="0" b="-172686"/>
              </a:stretch>
            </a:blip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38100"/>
              <a:ext cx="73152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sz="1500" spc="150">
                  <a:solidFill>
                    <a:srgbClr val="8A8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Let There Be Light, Cultural Anchor</a:t>
              </a: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822960" y="9532620"/>
            <a:ext cx="10972800" cy="411480"/>
            <a:chOff x="0" y="0"/>
            <a:chExt cx="14630400" cy="548640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14630400" cy="548640"/>
            </a:xfrm>
            <a:custGeom>
              <a:avLst/>
              <a:gdLst/>
              <a:ahLst/>
              <a:cxnLst/>
              <a:rect r="r" b="b" t="t" l="l"/>
              <a:pathLst>
                <a:path h="548640" w="14630400">
                  <a:moveTo>
                    <a:pt x="0" y="0"/>
                  </a:moveTo>
                  <a:lnTo>
                    <a:pt x="14630400" y="0"/>
                  </a:lnTo>
                  <a:lnTo>
                    <a:pt x="146304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601" r="0" b="-469601"/>
              </a:stretch>
            </a:blipFill>
          </p:spPr>
        </p:sp>
        <p:sp>
          <p:nvSpPr>
            <p:cNvPr name="TextBox 61" id="61"/>
            <p:cNvSpPr txBox="true"/>
            <p:nvPr/>
          </p:nvSpPr>
          <p:spPr>
            <a:xfrm>
              <a:off x="0" y="-9525"/>
              <a:ext cx="14630400" cy="5581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 i="true">
                  <a:solidFill>
                    <a:srgbClr val="8A8478"/>
                  </a:solidFill>
                  <a:latin typeface="Garamond Italics"/>
                  <a:ea typeface="Garamond Italics"/>
                  <a:cs typeface="Garamond Italics"/>
                  <a:sym typeface="Garamond Italics"/>
                </a:rPr>
                <a:t>All participants attend in a personal capacity. Further voices forming.</a:t>
              </a: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15544343" y="9532620"/>
            <a:ext cx="2194560" cy="411480"/>
            <a:chOff x="0" y="0"/>
            <a:chExt cx="2926080" cy="548640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2926080" cy="548640"/>
            </a:xfrm>
            <a:custGeom>
              <a:avLst/>
              <a:gdLst/>
              <a:ahLst/>
              <a:cxnLst/>
              <a:rect r="r" b="b" t="t" l="l"/>
              <a:pathLst>
                <a:path h="548640" w="2926080">
                  <a:moveTo>
                    <a:pt x="0" y="0"/>
                  </a:moveTo>
                  <a:lnTo>
                    <a:pt x="2926080" y="0"/>
                  </a:lnTo>
                  <a:lnTo>
                    <a:pt x="29260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920" r="0" b="-53920"/>
              </a:stretch>
            </a:blipFill>
          </p:spPr>
        </p:sp>
        <p:sp>
          <p:nvSpPr>
            <p:cNvPr name="TextBox 64" id="64"/>
            <p:cNvSpPr txBox="true"/>
            <p:nvPr/>
          </p:nvSpPr>
          <p:spPr>
            <a:xfrm>
              <a:off x="0" y="-28575"/>
              <a:ext cx="292608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620"/>
                </a:lnSpc>
              </a:pPr>
              <a:r>
                <a:rPr lang="en-US" sz="1350" spc="600">
                  <a:solidFill>
                    <a:srgbClr val="8A8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0 4   /   0 7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808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22960" y="617220"/>
            <a:ext cx="12344400" cy="480060"/>
            <a:chOff x="0" y="0"/>
            <a:chExt cx="16459200" cy="6400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459200" cy="640080"/>
            </a:xfrm>
            <a:custGeom>
              <a:avLst/>
              <a:gdLst/>
              <a:ahLst/>
              <a:cxnLst/>
              <a:rect r="r" b="b" t="t" l="l"/>
              <a:pathLst>
                <a:path h="640080" w="16459200">
                  <a:moveTo>
                    <a:pt x="0" y="0"/>
                  </a:moveTo>
                  <a:lnTo>
                    <a:pt x="16459200" y="0"/>
                  </a:lnTo>
                  <a:lnTo>
                    <a:pt x="164592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51043" r="0" b="-451043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64592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b="true" sz="1500" spc="900">
                  <a:solidFill>
                    <a:srgbClr val="F2EDE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 H E   3 0 0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22960" y="1508760"/>
            <a:ext cx="16459200" cy="1645920"/>
            <a:chOff x="0" y="0"/>
            <a:chExt cx="21945600" cy="21945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945600" cy="2194560"/>
            </a:xfrm>
            <a:custGeom>
              <a:avLst/>
              <a:gdLst/>
              <a:ahLst/>
              <a:cxnLst/>
              <a:rect r="r" b="b" t="t" l="l"/>
              <a:pathLst>
                <a:path h="219456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4850" r="0" b="-14485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9525"/>
              <a:ext cx="21945600" cy="218503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0080"/>
                </a:lnSpc>
              </a:pPr>
              <a:r>
                <a:rPr lang="en-US" sz="8400">
                  <a:solidFill>
                    <a:srgbClr val="F2EDE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What your seat includes.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13435" y="3350895"/>
            <a:ext cx="773430" cy="53340"/>
            <a:chOff x="0" y="0"/>
            <a:chExt cx="1031240" cy="7112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2700" y="12700"/>
              <a:ext cx="1005840" cy="45720"/>
            </a:xfrm>
            <a:custGeom>
              <a:avLst/>
              <a:gdLst/>
              <a:ahLst/>
              <a:cxnLst/>
              <a:rect r="r" b="b" t="t" l="l"/>
              <a:pathLst>
                <a:path h="45720" w="1005840">
                  <a:moveTo>
                    <a:pt x="0" y="0"/>
                  </a:moveTo>
                  <a:lnTo>
                    <a:pt x="1005840" y="0"/>
                  </a:lnTo>
                  <a:lnTo>
                    <a:pt x="1005840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DAB764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31240" cy="71120"/>
            </a:xfrm>
            <a:custGeom>
              <a:avLst/>
              <a:gdLst/>
              <a:ahLst/>
              <a:cxnLst/>
              <a:rect r="r" b="b" t="t" l="l"/>
              <a:pathLst>
                <a:path h="71120" w="1031240">
                  <a:moveTo>
                    <a:pt x="12700" y="0"/>
                  </a:moveTo>
                  <a:lnTo>
                    <a:pt x="1018540" y="0"/>
                  </a:lnTo>
                  <a:cubicBezTo>
                    <a:pt x="1025525" y="0"/>
                    <a:pt x="1031240" y="5715"/>
                    <a:pt x="1031240" y="12700"/>
                  </a:cubicBezTo>
                  <a:lnTo>
                    <a:pt x="1031240" y="58420"/>
                  </a:lnTo>
                  <a:cubicBezTo>
                    <a:pt x="1031240" y="65405"/>
                    <a:pt x="1025525" y="71120"/>
                    <a:pt x="1018540" y="71120"/>
                  </a:cubicBezTo>
                  <a:lnTo>
                    <a:pt x="12700" y="71120"/>
                  </a:lnTo>
                  <a:cubicBezTo>
                    <a:pt x="5715" y="71120"/>
                    <a:pt x="0" y="65405"/>
                    <a:pt x="0" y="5842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8420"/>
                  </a:lnTo>
                  <a:lnTo>
                    <a:pt x="12700" y="58420"/>
                  </a:lnTo>
                  <a:lnTo>
                    <a:pt x="12700" y="45720"/>
                  </a:lnTo>
                  <a:lnTo>
                    <a:pt x="1018540" y="45720"/>
                  </a:lnTo>
                  <a:lnTo>
                    <a:pt x="1018540" y="58420"/>
                  </a:lnTo>
                  <a:lnTo>
                    <a:pt x="1005840" y="58420"/>
                  </a:lnTo>
                  <a:lnTo>
                    <a:pt x="1005840" y="12700"/>
                  </a:lnTo>
                  <a:lnTo>
                    <a:pt x="1018540" y="12700"/>
                  </a:lnTo>
                  <a:lnTo>
                    <a:pt x="101854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DAB764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822960" y="4251960"/>
            <a:ext cx="9601200" cy="5212080"/>
            <a:chOff x="0" y="0"/>
            <a:chExt cx="12801600" cy="69494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2801600" cy="6949440"/>
            </a:xfrm>
            <a:custGeom>
              <a:avLst/>
              <a:gdLst/>
              <a:ahLst/>
              <a:cxnLst/>
              <a:rect r="r" b="b" t="t" l="l"/>
              <a:pathLst>
                <a:path h="6949440" w="12801600">
                  <a:moveTo>
                    <a:pt x="0" y="0"/>
                  </a:moveTo>
                  <a:lnTo>
                    <a:pt x="12801600" y="0"/>
                  </a:lnTo>
                  <a:lnTo>
                    <a:pt x="12801600" y="6949440"/>
                  </a:lnTo>
                  <a:lnTo>
                    <a:pt x="0" y="69494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9650" t="0" r="-19650" b="0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9525"/>
              <a:ext cx="12801600" cy="69589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352901" indent="-176451" lvl="1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Full-day access to The 300, the room for three hundred curated individuals</a:t>
              </a:r>
            </a:p>
            <a:p>
              <a:pPr algn="l" marL="352901" indent="-176451" lvl="1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Love Tomorrow VIP pass. Food, drinks, special area access, parking</a:t>
              </a:r>
            </a:p>
            <a:p>
              <a:pPr algn="l" marL="352901" indent="-176451" lvl="1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The Keynote, one voice held for this room</a:t>
              </a:r>
            </a:p>
            <a:p>
              <a:pPr algn="l" marL="352901" indent="-176451" lvl="1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Dr. Ilham Kadri, Chair, WBCSD, as a voice in the room</a:t>
              </a:r>
            </a:p>
            <a:p>
              <a:pPr algn="l" marL="352901" indent="-176451" lvl="1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Voices from the Room. International leaders, each with one thing to say</a:t>
              </a:r>
            </a:p>
            <a:p>
              <a:pPr algn="l" marL="352901" indent="-176451" lvl="1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Defining Moments, Sarah McArthur on Frances Hesselbein</a:t>
              </a:r>
            </a:p>
            <a:p>
              <a:pPr algn="l" marL="352901" indent="-176451" lvl="1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Let There Be Light, the cultural anchor. Featuring Jean Bosco Safari</a:t>
              </a:r>
            </a:p>
            <a:p>
              <a:pPr algn="l" marL="352901" indent="-176451" lvl="1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Access to Sociis House, the continuous environment of the institution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1100435" y="4036695"/>
            <a:ext cx="6465570" cy="5505450"/>
            <a:chOff x="0" y="0"/>
            <a:chExt cx="8620760" cy="73406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12700" y="12700"/>
              <a:ext cx="8595360" cy="7315200"/>
            </a:xfrm>
            <a:custGeom>
              <a:avLst/>
              <a:gdLst/>
              <a:ahLst/>
              <a:cxnLst/>
              <a:rect r="r" b="b" t="t" l="l"/>
              <a:pathLst>
                <a:path h="7315200" w="8595360">
                  <a:moveTo>
                    <a:pt x="0" y="0"/>
                  </a:moveTo>
                  <a:lnTo>
                    <a:pt x="8595360" y="0"/>
                  </a:lnTo>
                  <a:lnTo>
                    <a:pt x="8595360" y="7315200"/>
                  </a:lnTo>
                  <a:lnTo>
                    <a:pt x="0" y="7315200"/>
                  </a:lnTo>
                  <a:close/>
                </a:path>
              </a:pathLst>
            </a:custGeom>
            <a:solidFill>
              <a:srgbClr val="12131A"/>
            </a:solidFill>
          </p:spPr>
        </p:sp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620760" cy="7340600"/>
            </a:xfrm>
            <a:custGeom>
              <a:avLst/>
              <a:gdLst/>
              <a:ahLst/>
              <a:cxnLst/>
              <a:rect r="r" b="b" t="t" l="l"/>
              <a:pathLst>
                <a:path h="7340600" w="8620760">
                  <a:moveTo>
                    <a:pt x="12700" y="0"/>
                  </a:moveTo>
                  <a:lnTo>
                    <a:pt x="8608060" y="0"/>
                  </a:lnTo>
                  <a:cubicBezTo>
                    <a:pt x="8615045" y="0"/>
                    <a:pt x="8620760" y="5715"/>
                    <a:pt x="8620760" y="12700"/>
                  </a:cubicBezTo>
                  <a:lnTo>
                    <a:pt x="8620760" y="7327900"/>
                  </a:lnTo>
                  <a:cubicBezTo>
                    <a:pt x="8620760" y="7334885"/>
                    <a:pt x="8615045" y="7340600"/>
                    <a:pt x="8608060" y="7340600"/>
                  </a:cubicBezTo>
                  <a:lnTo>
                    <a:pt x="12700" y="7340600"/>
                  </a:lnTo>
                  <a:cubicBezTo>
                    <a:pt x="5715" y="7340600"/>
                    <a:pt x="0" y="7334885"/>
                    <a:pt x="0" y="73279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7327900"/>
                  </a:lnTo>
                  <a:lnTo>
                    <a:pt x="12700" y="7327900"/>
                  </a:lnTo>
                  <a:lnTo>
                    <a:pt x="12700" y="7315200"/>
                  </a:lnTo>
                  <a:lnTo>
                    <a:pt x="8608060" y="7315200"/>
                  </a:lnTo>
                  <a:lnTo>
                    <a:pt x="8608060" y="7327900"/>
                  </a:lnTo>
                  <a:lnTo>
                    <a:pt x="8595360" y="7327900"/>
                  </a:lnTo>
                  <a:lnTo>
                    <a:pt x="8595360" y="12700"/>
                  </a:lnTo>
                  <a:lnTo>
                    <a:pt x="8608060" y="12700"/>
                  </a:lnTo>
                  <a:lnTo>
                    <a:pt x="86080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12131A"/>
            </a:solid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11100435" y="4036695"/>
            <a:ext cx="6465570" cy="87630"/>
            <a:chOff x="0" y="0"/>
            <a:chExt cx="8620760" cy="11684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12700" y="12700"/>
              <a:ext cx="8595360" cy="91440"/>
            </a:xfrm>
            <a:custGeom>
              <a:avLst/>
              <a:gdLst/>
              <a:ahLst/>
              <a:cxnLst/>
              <a:rect r="r" b="b" t="t" l="l"/>
              <a:pathLst>
                <a:path h="91440" w="8595360">
                  <a:moveTo>
                    <a:pt x="0" y="0"/>
                  </a:moveTo>
                  <a:lnTo>
                    <a:pt x="8595360" y="0"/>
                  </a:lnTo>
                  <a:lnTo>
                    <a:pt x="8595360" y="91440"/>
                  </a:lnTo>
                  <a:lnTo>
                    <a:pt x="0" y="91440"/>
                  </a:lnTo>
                  <a:close/>
                </a:path>
              </a:pathLst>
            </a:custGeom>
            <a:solidFill>
              <a:srgbClr val="DAB764"/>
            </a:solid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620760" cy="116840"/>
            </a:xfrm>
            <a:custGeom>
              <a:avLst/>
              <a:gdLst/>
              <a:ahLst/>
              <a:cxnLst/>
              <a:rect r="r" b="b" t="t" l="l"/>
              <a:pathLst>
                <a:path h="116840" w="8620760">
                  <a:moveTo>
                    <a:pt x="12700" y="0"/>
                  </a:moveTo>
                  <a:lnTo>
                    <a:pt x="8608060" y="0"/>
                  </a:lnTo>
                  <a:cubicBezTo>
                    <a:pt x="8615045" y="0"/>
                    <a:pt x="8620760" y="5715"/>
                    <a:pt x="8620760" y="12700"/>
                  </a:cubicBezTo>
                  <a:lnTo>
                    <a:pt x="8620760" y="104140"/>
                  </a:lnTo>
                  <a:cubicBezTo>
                    <a:pt x="8620760" y="111125"/>
                    <a:pt x="8615045" y="116840"/>
                    <a:pt x="8608060" y="116840"/>
                  </a:cubicBezTo>
                  <a:lnTo>
                    <a:pt x="12700" y="116840"/>
                  </a:lnTo>
                  <a:cubicBezTo>
                    <a:pt x="5715" y="116840"/>
                    <a:pt x="0" y="111125"/>
                    <a:pt x="0" y="10414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04140"/>
                  </a:lnTo>
                  <a:lnTo>
                    <a:pt x="12700" y="104140"/>
                  </a:lnTo>
                  <a:lnTo>
                    <a:pt x="12700" y="91440"/>
                  </a:lnTo>
                  <a:lnTo>
                    <a:pt x="8608060" y="91440"/>
                  </a:lnTo>
                  <a:lnTo>
                    <a:pt x="8608060" y="104140"/>
                  </a:lnTo>
                  <a:lnTo>
                    <a:pt x="8595360" y="104140"/>
                  </a:lnTo>
                  <a:lnTo>
                    <a:pt x="8595360" y="12700"/>
                  </a:lnTo>
                  <a:lnTo>
                    <a:pt x="8608060" y="12700"/>
                  </a:lnTo>
                  <a:lnTo>
                    <a:pt x="86080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DAB764"/>
            </a:solidFill>
          </p:spPr>
        </p:sp>
      </p:grpSp>
      <p:grpSp>
        <p:nvGrpSpPr>
          <p:cNvPr name="Group 20" id="20"/>
          <p:cNvGrpSpPr/>
          <p:nvPr/>
        </p:nvGrpSpPr>
        <p:grpSpPr>
          <a:xfrm rot="0">
            <a:off x="11521440" y="4389120"/>
            <a:ext cx="5623560" cy="411480"/>
            <a:chOff x="0" y="0"/>
            <a:chExt cx="7498080" cy="54864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7498080" cy="548640"/>
            </a:xfrm>
            <a:custGeom>
              <a:avLst/>
              <a:gdLst/>
              <a:ahLst/>
              <a:cxnLst/>
              <a:rect r="r" b="b" t="t" l="l"/>
              <a:pathLst>
                <a:path h="548640" w="7498080">
                  <a:moveTo>
                    <a:pt x="0" y="0"/>
                  </a:moveTo>
                  <a:lnTo>
                    <a:pt x="7498080" y="0"/>
                  </a:lnTo>
                  <a:lnTo>
                    <a:pt x="74980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6295" r="0" b="-216295"/>
              </a:stretch>
            </a:blip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749808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b="true" sz="1500" spc="900">
                  <a:solidFill>
                    <a:srgbClr val="DAB764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F O U N D I N G   T A B L E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1521440" y="4869180"/>
            <a:ext cx="5623560" cy="754380"/>
            <a:chOff x="0" y="0"/>
            <a:chExt cx="7498080" cy="100584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7498080" cy="1005840"/>
            </a:xfrm>
            <a:custGeom>
              <a:avLst/>
              <a:gdLst/>
              <a:ahLst/>
              <a:cxnLst/>
              <a:rect r="r" b="b" t="t" l="l"/>
              <a:pathLst>
                <a:path h="1005840" w="7498080">
                  <a:moveTo>
                    <a:pt x="0" y="0"/>
                  </a:moveTo>
                  <a:lnTo>
                    <a:pt x="7498080" y="0"/>
                  </a:lnTo>
                  <a:lnTo>
                    <a:pt x="749808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5252" r="0" b="-95252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0"/>
              <a:ext cx="7498080" cy="10058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040"/>
                </a:lnSpc>
              </a:pPr>
              <a:r>
                <a:rPr lang="en-US" sz="4200">
                  <a:solidFill>
                    <a:srgbClr val="F2EDE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A table of ten.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1521440" y="5623560"/>
            <a:ext cx="5623560" cy="411480"/>
            <a:chOff x="0" y="0"/>
            <a:chExt cx="7498080" cy="54864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7498080" cy="548640"/>
            </a:xfrm>
            <a:custGeom>
              <a:avLst/>
              <a:gdLst/>
              <a:ahLst/>
              <a:cxnLst/>
              <a:rect r="r" b="b" t="t" l="l"/>
              <a:pathLst>
                <a:path h="548640" w="7498080">
                  <a:moveTo>
                    <a:pt x="0" y="0"/>
                  </a:moveTo>
                  <a:lnTo>
                    <a:pt x="7498080" y="0"/>
                  </a:lnTo>
                  <a:lnTo>
                    <a:pt x="74980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6295" r="0" b="-216295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9525"/>
              <a:ext cx="7498080" cy="5581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 i="true">
                  <a:solidFill>
                    <a:srgbClr val="D8D2C2"/>
                  </a:solidFill>
                  <a:latin typeface="Garamond Italics"/>
                  <a:ea typeface="Garamond Italics"/>
                  <a:cs typeface="Garamond Italics"/>
                  <a:sym typeface="Garamond Italics"/>
                </a:rPr>
                <a:t>Closes 31 May 2026.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1521440" y="6309360"/>
            <a:ext cx="5623560" cy="1920240"/>
            <a:chOff x="0" y="0"/>
            <a:chExt cx="7498080" cy="256032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7498080" cy="2560320"/>
            </a:xfrm>
            <a:custGeom>
              <a:avLst/>
              <a:gdLst/>
              <a:ahLst/>
              <a:cxnLst/>
              <a:rect r="r" b="b" t="t" l="l"/>
              <a:pathLst>
                <a:path h="2560320" w="7498080">
                  <a:moveTo>
                    <a:pt x="0" y="0"/>
                  </a:moveTo>
                  <a:lnTo>
                    <a:pt x="7498080" y="0"/>
                  </a:lnTo>
                  <a:lnTo>
                    <a:pt x="7498080" y="2560320"/>
                  </a:lnTo>
                  <a:lnTo>
                    <a:pt x="0" y="25603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7063" r="0" b="-7063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9525"/>
              <a:ext cx="7498080" cy="256984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325755" indent="-162878" lvl="1">
                <a:lnSpc>
                  <a:spcPts val="2160"/>
                </a:lnSpc>
                <a:buFont typeface="Arial"/>
                <a:buChar char="•"/>
              </a:pPr>
              <a:r>
                <a:rPr lang="en-US" sz="180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Ten seats on the iconic grounds, curated together</a:t>
              </a:r>
            </a:p>
            <a:p>
              <a:pPr algn="l" marL="325755" indent="-162878" lvl="1">
                <a:lnSpc>
                  <a:spcPts val="2160"/>
                </a:lnSpc>
                <a:buFont typeface="Arial"/>
                <a:buChar char="•"/>
              </a:pPr>
              <a:r>
                <a:rPr lang="en-US" sz="180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Curated host placement during the room</a:t>
              </a:r>
            </a:p>
            <a:p>
              <a:pPr algn="l" marL="325755" indent="-162878" lvl="1">
                <a:lnSpc>
                  <a:spcPts val="2160"/>
                </a:lnSpc>
                <a:buFont typeface="Arial"/>
                <a:buChar char="•"/>
              </a:pPr>
              <a:r>
                <a:rPr lang="en-US" sz="180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Priority placement near the cultural anchor</a:t>
              </a:r>
            </a:p>
            <a:p>
              <a:pPr algn="l" marL="325755" indent="-162878" lvl="1">
                <a:lnSpc>
                  <a:spcPts val="2160"/>
                </a:lnSpc>
                <a:buFont typeface="Arial"/>
                <a:buChar char="•"/>
              </a:pPr>
              <a:r>
                <a:rPr lang="en-US" sz="180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Permanent recognition in the institutional record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1521440" y="8229600"/>
            <a:ext cx="5623560" cy="960120"/>
            <a:chOff x="0" y="0"/>
            <a:chExt cx="7498080" cy="128016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7498080" cy="1280160"/>
            </a:xfrm>
            <a:custGeom>
              <a:avLst/>
              <a:gdLst/>
              <a:ahLst/>
              <a:cxnLst/>
              <a:rect r="r" b="b" t="t" l="l"/>
              <a:pathLst>
                <a:path h="1280160" w="7498080">
                  <a:moveTo>
                    <a:pt x="0" y="0"/>
                  </a:moveTo>
                  <a:lnTo>
                    <a:pt x="7498080" y="0"/>
                  </a:lnTo>
                  <a:lnTo>
                    <a:pt x="749808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4126" r="0" b="-64126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0"/>
              <a:ext cx="749808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759"/>
                </a:lnSpc>
              </a:pPr>
              <a:r>
                <a:rPr lang="en-US" sz="4800" b="true">
                  <a:solidFill>
                    <a:srgbClr val="F2EDE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€8,500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1521440" y="9052560"/>
            <a:ext cx="5623560" cy="411480"/>
            <a:chOff x="0" y="0"/>
            <a:chExt cx="7498080" cy="54864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7498080" cy="548640"/>
            </a:xfrm>
            <a:custGeom>
              <a:avLst/>
              <a:gdLst/>
              <a:ahLst/>
              <a:cxnLst/>
              <a:rect r="r" b="b" t="t" l="l"/>
              <a:pathLst>
                <a:path h="548640" w="7498080">
                  <a:moveTo>
                    <a:pt x="0" y="0"/>
                  </a:moveTo>
                  <a:lnTo>
                    <a:pt x="7498080" y="0"/>
                  </a:lnTo>
                  <a:lnTo>
                    <a:pt x="74980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6295" r="0" b="-216295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28575"/>
              <a:ext cx="749808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620"/>
                </a:lnSpc>
              </a:pPr>
              <a:r>
                <a:rPr lang="en-US" sz="1350" spc="600">
                  <a:solidFill>
                    <a:srgbClr val="8A8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 x c l u d i n g   V A T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5544343" y="9532620"/>
            <a:ext cx="2194560" cy="411480"/>
            <a:chOff x="0" y="0"/>
            <a:chExt cx="2926080" cy="54864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2926080" cy="548640"/>
            </a:xfrm>
            <a:custGeom>
              <a:avLst/>
              <a:gdLst/>
              <a:ahLst/>
              <a:cxnLst/>
              <a:rect r="r" b="b" t="t" l="l"/>
              <a:pathLst>
                <a:path h="548640" w="2926080">
                  <a:moveTo>
                    <a:pt x="0" y="0"/>
                  </a:moveTo>
                  <a:lnTo>
                    <a:pt x="2926080" y="0"/>
                  </a:lnTo>
                  <a:lnTo>
                    <a:pt x="29260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920" r="0" b="-53920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28575"/>
              <a:ext cx="292608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620"/>
                </a:lnSpc>
              </a:pPr>
              <a:r>
                <a:rPr lang="en-US" sz="1350" spc="600">
                  <a:solidFill>
                    <a:srgbClr val="8A8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0 5   /   0 7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808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22960" y="617220"/>
            <a:ext cx="12344400" cy="480060"/>
            <a:chOff x="0" y="0"/>
            <a:chExt cx="16459200" cy="64008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459200" cy="640080"/>
            </a:xfrm>
            <a:custGeom>
              <a:avLst/>
              <a:gdLst/>
              <a:ahLst/>
              <a:cxnLst/>
              <a:rect r="r" b="b" t="t" l="l"/>
              <a:pathLst>
                <a:path h="640080" w="16459200">
                  <a:moveTo>
                    <a:pt x="0" y="0"/>
                  </a:moveTo>
                  <a:lnTo>
                    <a:pt x="16459200" y="0"/>
                  </a:lnTo>
                  <a:lnTo>
                    <a:pt x="16459200" y="640080"/>
                  </a:lnTo>
                  <a:lnTo>
                    <a:pt x="0" y="6400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51043" r="0" b="-451043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6459200" cy="67818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b="true" sz="1500" spc="900">
                  <a:solidFill>
                    <a:srgbClr val="F2EDE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T H E   3 0 0   ·   F O U N D I N G   W E E K E N D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22960" y="1508760"/>
            <a:ext cx="16459200" cy="1645920"/>
            <a:chOff x="0" y="0"/>
            <a:chExt cx="21945600" cy="219456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945600" cy="2194560"/>
            </a:xfrm>
            <a:custGeom>
              <a:avLst/>
              <a:gdLst/>
              <a:ahLst/>
              <a:cxnLst/>
              <a:rect r="r" b="b" t="t" l="l"/>
              <a:pathLst>
                <a:path h="2194560" w="21945600">
                  <a:moveTo>
                    <a:pt x="0" y="0"/>
                  </a:moveTo>
                  <a:lnTo>
                    <a:pt x="21945600" y="0"/>
                  </a:lnTo>
                  <a:lnTo>
                    <a:pt x="21945600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44850" r="0" b="-14485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0"/>
              <a:ext cx="21945600" cy="21945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9000"/>
                </a:lnSpc>
              </a:pPr>
              <a:r>
                <a:rPr lang="en-US" sz="7500">
                  <a:solidFill>
                    <a:srgbClr val="F2EDE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For those who carry both days.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813435" y="3213735"/>
            <a:ext cx="773430" cy="53340"/>
            <a:chOff x="0" y="0"/>
            <a:chExt cx="1031240" cy="7112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2700" y="12700"/>
              <a:ext cx="1005840" cy="45720"/>
            </a:xfrm>
            <a:custGeom>
              <a:avLst/>
              <a:gdLst/>
              <a:ahLst/>
              <a:cxnLst/>
              <a:rect r="r" b="b" t="t" l="l"/>
              <a:pathLst>
                <a:path h="45720" w="1005840">
                  <a:moveTo>
                    <a:pt x="0" y="0"/>
                  </a:moveTo>
                  <a:lnTo>
                    <a:pt x="1005840" y="0"/>
                  </a:lnTo>
                  <a:lnTo>
                    <a:pt x="1005840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DAB764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31240" cy="71120"/>
            </a:xfrm>
            <a:custGeom>
              <a:avLst/>
              <a:gdLst/>
              <a:ahLst/>
              <a:cxnLst/>
              <a:rect r="r" b="b" t="t" l="l"/>
              <a:pathLst>
                <a:path h="71120" w="1031240">
                  <a:moveTo>
                    <a:pt x="12700" y="0"/>
                  </a:moveTo>
                  <a:lnTo>
                    <a:pt x="1018540" y="0"/>
                  </a:lnTo>
                  <a:cubicBezTo>
                    <a:pt x="1025525" y="0"/>
                    <a:pt x="1031240" y="5715"/>
                    <a:pt x="1031240" y="12700"/>
                  </a:cubicBezTo>
                  <a:lnTo>
                    <a:pt x="1031240" y="58420"/>
                  </a:lnTo>
                  <a:cubicBezTo>
                    <a:pt x="1031240" y="65405"/>
                    <a:pt x="1025525" y="71120"/>
                    <a:pt x="1018540" y="71120"/>
                  </a:cubicBezTo>
                  <a:lnTo>
                    <a:pt x="12700" y="71120"/>
                  </a:lnTo>
                  <a:cubicBezTo>
                    <a:pt x="5715" y="71120"/>
                    <a:pt x="0" y="65405"/>
                    <a:pt x="0" y="5842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8420"/>
                  </a:lnTo>
                  <a:lnTo>
                    <a:pt x="12700" y="58420"/>
                  </a:lnTo>
                  <a:lnTo>
                    <a:pt x="12700" y="45720"/>
                  </a:lnTo>
                  <a:lnTo>
                    <a:pt x="1018540" y="45720"/>
                  </a:lnTo>
                  <a:lnTo>
                    <a:pt x="1018540" y="58420"/>
                  </a:lnTo>
                  <a:lnTo>
                    <a:pt x="1005840" y="58420"/>
                  </a:lnTo>
                  <a:lnTo>
                    <a:pt x="1005840" y="12700"/>
                  </a:lnTo>
                  <a:lnTo>
                    <a:pt x="1018540" y="12700"/>
                  </a:lnTo>
                  <a:lnTo>
                    <a:pt x="101854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DAB764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822960" y="4046220"/>
            <a:ext cx="8915400" cy="960120"/>
            <a:chOff x="0" y="0"/>
            <a:chExt cx="11887200" cy="128016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1887200" cy="1280160"/>
            </a:xfrm>
            <a:custGeom>
              <a:avLst/>
              <a:gdLst/>
              <a:ahLst/>
              <a:cxnLst/>
              <a:rect r="r" b="b" t="t" l="l"/>
              <a:pathLst>
                <a:path h="1280160" w="11887200">
                  <a:moveTo>
                    <a:pt x="0" y="0"/>
                  </a:moveTo>
                  <a:lnTo>
                    <a:pt x="11887200" y="0"/>
                  </a:lnTo>
                  <a:lnTo>
                    <a:pt x="1188720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30932" r="0" b="-130932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0"/>
              <a:ext cx="1188720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sz="5400">
                  <a:solidFill>
                    <a:srgbClr val="F2EDE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The 48-Hour Arc Table.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22960" y="5143500"/>
            <a:ext cx="8915400" cy="1097280"/>
            <a:chOff x="0" y="0"/>
            <a:chExt cx="11887200" cy="146304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1887200" cy="1463040"/>
            </a:xfrm>
            <a:custGeom>
              <a:avLst/>
              <a:gdLst/>
              <a:ahLst/>
              <a:cxnLst/>
              <a:rect r="r" b="b" t="t" l="l"/>
              <a:pathLst>
                <a:path h="1463040" w="11887200">
                  <a:moveTo>
                    <a:pt x="0" y="0"/>
                  </a:moveTo>
                  <a:lnTo>
                    <a:pt x="11887200" y="0"/>
                  </a:lnTo>
                  <a:lnTo>
                    <a:pt x="11887200" y="1463040"/>
                  </a:lnTo>
                  <a:lnTo>
                    <a:pt x="0" y="14630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8315" r="0" b="-108315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9525"/>
              <a:ext cx="11887200" cy="14725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520"/>
                </a:lnSpc>
              </a:pPr>
              <a:r>
                <a:rPr lang="en-US" sz="2100" i="true">
                  <a:solidFill>
                    <a:srgbClr val="D8D2C2"/>
                  </a:solidFill>
                  <a:latin typeface="Garamond Italics"/>
                  <a:ea typeface="Garamond Italics"/>
                  <a:cs typeface="Garamond Italics"/>
                  <a:sym typeface="Garamond Italics"/>
                </a:rPr>
                <a:t>The founding-weekend table for those who stand with the institution across both days.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822960" y="6377940"/>
            <a:ext cx="9326880" cy="3017520"/>
            <a:chOff x="0" y="0"/>
            <a:chExt cx="12435840" cy="402336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2435840" cy="4023360"/>
            </a:xfrm>
            <a:custGeom>
              <a:avLst/>
              <a:gdLst/>
              <a:ahLst/>
              <a:cxnLst/>
              <a:rect r="r" b="b" t="t" l="l"/>
              <a:pathLst>
                <a:path h="4023360" w="12435840">
                  <a:moveTo>
                    <a:pt x="0" y="0"/>
                  </a:moveTo>
                  <a:lnTo>
                    <a:pt x="12435840" y="0"/>
                  </a:lnTo>
                  <a:lnTo>
                    <a:pt x="12435840" y="4023360"/>
                  </a:lnTo>
                  <a:lnTo>
                    <a:pt x="0" y="40233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226" r="0" b="-10226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9525"/>
              <a:ext cx="12435840" cy="403288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 marL="352901" indent="-176451" lvl="1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One table at The 64 in Brussels on 22 July</a:t>
              </a:r>
            </a:p>
            <a:p>
              <a:pPr algn="l" marL="352901" indent="-176451" lvl="1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One table at The 300, on the iconic grounds, on 23 July</a:t>
              </a:r>
            </a:p>
            <a:p>
              <a:pPr algn="l" marL="352901" indent="-176451" lvl="1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Name on the Founding Wall at Corinthia Brussels</a:t>
              </a:r>
            </a:p>
            <a:p>
              <a:pPr algn="l" marL="352901" indent="-176451" lvl="1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A private founder moment during The 64</a:t>
              </a:r>
            </a:p>
            <a:p>
              <a:pPr algn="l" marL="352901" indent="-176451" lvl="1">
                <a:lnSpc>
                  <a:spcPts val="2340"/>
                </a:lnSpc>
                <a:buFont typeface="Arial"/>
                <a:buChar char="•"/>
              </a:pPr>
              <a:r>
                <a:rPr lang="en-US" sz="1950">
                  <a:solidFill>
                    <a:srgbClr val="F2EDE0"/>
                  </a:solidFill>
                  <a:latin typeface="Garamond"/>
                  <a:ea typeface="Garamond"/>
                  <a:cs typeface="Garamond"/>
                  <a:sym typeface="Garamond"/>
                </a:rPr>
                <a:t>Permanent recognition in the institutional record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1100435" y="4036695"/>
            <a:ext cx="6465570" cy="5505450"/>
            <a:chOff x="0" y="0"/>
            <a:chExt cx="8620760" cy="73406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12700" y="12700"/>
              <a:ext cx="8595360" cy="7315200"/>
            </a:xfrm>
            <a:custGeom>
              <a:avLst/>
              <a:gdLst/>
              <a:ahLst/>
              <a:cxnLst/>
              <a:rect r="r" b="b" t="t" l="l"/>
              <a:pathLst>
                <a:path h="7315200" w="8595360">
                  <a:moveTo>
                    <a:pt x="0" y="0"/>
                  </a:moveTo>
                  <a:lnTo>
                    <a:pt x="8595360" y="0"/>
                  </a:lnTo>
                  <a:lnTo>
                    <a:pt x="8595360" y="7315200"/>
                  </a:lnTo>
                  <a:lnTo>
                    <a:pt x="0" y="7315200"/>
                  </a:lnTo>
                  <a:close/>
                </a:path>
              </a:pathLst>
            </a:custGeom>
            <a:solidFill>
              <a:srgbClr val="12131A"/>
            </a:solidFill>
          </p:spPr>
        </p:sp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620760" cy="7340600"/>
            </a:xfrm>
            <a:custGeom>
              <a:avLst/>
              <a:gdLst/>
              <a:ahLst/>
              <a:cxnLst/>
              <a:rect r="r" b="b" t="t" l="l"/>
              <a:pathLst>
                <a:path h="7340600" w="8620760">
                  <a:moveTo>
                    <a:pt x="12700" y="0"/>
                  </a:moveTo>
                  <a:lnTo>
                    <a:pt x="8608060" y="0"/>
                  </a:lnTo>
                  <a:cubicBezTo>
                    <a:pt x="8615045" y="0"/>
                    <a:pt x="8620760" y="5715"/>
                    <a:pt x="8620760" y="12700"/>
                  </a:cubicBezTo>
                  <a:lnTo>
                    <a:pt x="8620760" y="7327900"/>
                  </a:lnTo>
                  <a:cubicBezTo>
                    <a:pt x="8620760" y="7334885"/>
                    <a:pt x="8615045" y="7340600"/>
                    <a:pt x="8608060" y="7340600"/>
                  </a:cubicBezTo>
                  <a:lnTo>
                    <a:pt x="12700" y="7340600"/>
                  </a:lnTo>
                  <a:cubicBezTo>
                    <a:pt x="5715" y="7340600"/>
                    <a:pt x="0" y="7334885"/>
                    <a:pt x="0" y="732790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7327900"/>
                  </a:lnTo>
                  <a:lnTo>
                    <a:pt x="12700" y="7327900"/>
                  </a:lnTo>
                  <a:lnTo>
                    <a:pt x="12700" y="7315200"/>
                  </a:lnTo>
                  <a:lnTo>
                    <a:pt x="8608060" y="7315200"/>
                  </a:lnTo>
                  <a:lnTo>
                    <a:pt x="8608060" y="7327900"/>
                  </a:lnTo>
                  <a:lnTo>
                    <a:pt x="8595360" y="7327900"/>
                  </a:lnTo>
                  <a:lnTo>
                    <a:pt x="8595360" y="12700"/>
                  </a:lnTo>
                  <a:lnTo>
                    <a:pt x="8608060" y="12700"/>
                  </a:lnTo>
                  <a:lnTo>
                    <a:pt x="86080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12131A"/>
            </a:solidFill>
          </p:spPr>
        </p:sp>
      </p:grpSp>
      <p:grpSp>
        <p:nvGrpSpPr>
          <p:cNvPr name="Group 23" id="23"/>
          <p:cNvGrpSpPr/>
          <p:nvPr/>
        </p:nvGrpSpPr>
        <p:grpSpPr>
          <a:xfrm rot="0">
            <a:off x="11100435" y="4036695"/>
            <a:ext cx="6465570" cy="87630"/>
            <a:chOff x="0" y="0"/>
            <a:chExt cx="8620760" cy="11684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12700" y="12700"/>
              <a:ext cx="8595360" cy="91440"/>
            </a:xfrm>
            <a:custGeom>
              <a:avLst/>
              <a:gdLst/>
              <a:ahLst/>
              <a:cxnLst/>
              <a:rect r="r" b="b" t="t" l="l"/>
              <a:pathLst>
                <a:path h="91440" w="8595360">
                  <a:moveTo>
                    <a:pt x="0" y="0"/>
                  </a:moveTo>
                  <a:lnTo>
                    <a:pt x="8595360" y="0"/>
                  </a:lnTo>
                  <a:lnTo>
                    <a:pt x="8595360" y="91440"/>
                  </a:lnTo>
                  <a:lnTo>
                    <a:pt x="0" y="91440"/>
                  </a:lnTo>
                  <a:close/>
                </a:path>
              </a:pathLst>
            </a:custGeom>
            <a:solidFill>
              <a:srgbClr val="DAB764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620760" cy="116840"/>
            </a:xfrm>
            <a:custGeom>
              <a:avLst/>
              <a:gdLst/>
              <a:ahLst/>
              <a:cxnLst/>
              <a:rect r="r" b="b" t="t" l="l"/>
              <a:pathLst>
                <a:path h="116840" w="8620760">
                  <a:moveTo>
                    <a:pt x="12700" y="0"/>
                  </a:moveTo>
                  <a:lnTo>
                    <a:pt x="8608060" y="0"/>
                  </a:lnTo>
                  <a:cubicBezTo>
                    <a:pt x="8615045" y="0"/>
                    <a:pt x="8620760" y="5715"/>
                    <a:pt x="8620760" y="12700"/>
                  </a:cubicBezTo>
                  <a:lnTo>
                    <a:pt x="8620760" y="104140"/>
                  </a:lnTo>
                  <a:cubicBezTo>
                    <a:pt x="8620760" y="111125"/>
                    <a:pt x="8615045" y="116840"/>
                    <a:pt x="8608060" y="116840"/>
                  </a:cubicBezTo>
                  <a:lnTo>
                    <a:pt x="12700" y="116840"/>
                  </a:lnTo>
                  <a:cubicBezTo>
                    <a:pt x="5715" y="116840"/>
                    <a:pt x="0" y="111125"/>
                    <a:pt x="0" y="10414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04140"/>
                  </a:lnTo>
                  <a:lnTo>
                    <a:pt x="12700" y="104140"/>
                  </a:lnTo>
                  <a:lnTo>
                    <a:pt x="12700" y="91440"/>
                  </a:lnTo>
                  <a:lnTo>
                    <a:pt x="8608060" y="91440"/>
                  </a:lnTo>
                  <a:lnTo>
                    <a:pt x="8608060" y="104140"/>
                  </a:lnTo>
                  <a:lnTo>
                    <a:pt x="8595360" y="104140"/>
                  </a:lnTo>
                  <a:lnTo>
                    <a:pt x="8595360" y="12700"/>
                  </a:lnTo>
                  <a:lnTo>
                    <a:pt x="8608060" y="12700"/>
                  </a:lnTo>
                  <a:lnTo>
                    <a:pt x="860806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DAB764"/>
            </a:solid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1521440" y="4389120"/>
            <a:ext cx="5623560" cy="411480"/>
            <a:chOff x="0" y="0"/>
            <a:chExt cx="7498080" cy="54864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7498080" cy="548640"/>
            </a:xfrm>
            <a:custGeom>
              <a:avLst/>
              <a:gdLst/>
              <a:ahLst/>
              <a:cxnLst/>
              <a:rect r="r" b="b" t="t" l="l"/>
              <a:pathLst>
                <a:path h="548640" w="7498080">
                  <a:moveTo>
                    <a:pt x="0" y="0"/>
                  </a:moveTo>
                  <a:lnTo>
                    <a:pt x="7498080" y="0"/>
                  </a:lnTo>
                  <a:lnTo>
                    <a:pt x="74980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6295" r="0" b="-216295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749808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b="true" sz="1500" spc="750">
                  <a:solidFill>
                    <a:srgbClr val="DAB764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 8 - H O U R   A R C   T A B L E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1521440" y="4869180"/>
            <a:ext cx="5623560" cy="754380"/>
            <a:chOff x="0" y="0"/>
            <a:chExt cx="7498080" cy="100584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7498080" cy="1005840"/>
            </a:xfrm>
            <a:custGeom>
              <a:avLst/>
              <a:gdLst/>
              <a:ahLst/>
              <a:cxnLst/>
              <a:rect r="r" b="b" t="t" l="l"/>
              <a:pathLst>
                <a:path h="1005840" w="7498080">
                  <a:moveTo>
                    <a:pt x="0" y="0"/>
                  </a:moveTo>
                  <a:lnTo>
                    <a:pt x="7498080" y="0"/>
                  </a:lnTo>
                  <a:lnTo>
                    <a:pt x="7498080" y="1005840"/>
                  </a:lnTo>
                  <a:lnTo>
                    <a:pt x="0" y="10058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95252" r="0" b="-95252"/>
              </a:stretch>
            </a:blipFill>
          </p:spPr>
        </p:sp>
        <p:sp>
          <p:nvSpPr>
            <p:cNvPr name="TextBox 31" id="31"/>
            <p:cNvSpPr txBox="true"/>
            <p:nvPr/>
          </p:nvSpPr>
          <p:spPr>
            <a:xfrm>
              <a:off x="0" y="0"/>
              <a:ext cx="7498080" cy="10058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320"/>
                </a:lnSpc>
              </a:pPr>
              <a:r>
                <a:rPr lang="en-US" sz="3600">
                  <a:solidFill>
                    <a:srgbClr val="F2EDE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Across the weekend.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1521440" y="5692140"/>
            <a:ext cx="5623560" cy="411480"/>
            <a:chOff x="0" y="0"/>
            <a:chExt cx="7498080" cy="54864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7498080" cy="548640"/>
            </a:xfrm>
            <a:custGeom>
              <a:avLst/>
              <a:gdLst/>
              <a:ahLst/>
              <a:cxnLst/>
              <a:rect r="r" b="b" t="t" l="l"/>
              <a:pathLst>
                <a:path h="548640" w="7498080">
                  <a:moveTo>
                    <a:pt x="0" y="0"/>
                  </a:moveTo>
                  <a:lnTo>
                    <a:pt x="7498080" y="0"/>
                  </a:lnTo>
                  <a:lnTo>
                    <a:pt x="74980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6295" r="0" b="-216295"/>
              </a:stretch>
            </a:blip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9525"/>
              <a:ext cx="7498080" cy="55816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160"/>
                </a:lnSpc>
              </a:pPr>
              <a:r>
                <a:rPr lang="en-US" sz="1800" i="true">
                  <a:solidFill>
                    <a:srgbClr val="D8D2C2"/>
                  </a:solidFill>
                  <a:latin typeface="Garamond Italics"/>
                  <a:ea typeface="Garamond Italics"/>
                  <a:cs typeface="Garamond Italics"/>
                  <a:sym typeface="Garamond Italics"/>
                </a:rPr>
                <a:t>Closes 31 May 2026.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11521440" y="6583680"/>
            <a:ext cx="5623560" cy="411480"/>
            <a:chOff x="0" y="0"/>
            <a:chExt cx="7498080" cy="54864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7498080" cy="548640"/>
            </a:xfrm>
            <a:custGeom>
              <a:avLst/>
              <a:gdLst/>
              <a:ahLst/>
              <a:cxnLst/>
              <a:rect r="r" b="b" t="t" l="l"/>
              <a:pathLst>
                <a:path h="548640" w="7498080">
                  <a:moveTo>
                    <a:pt x="0" y="0"/>
                  </a:moveTo>
                  <a:lnTo>
                    <a:pt x="7498080" y="0"/>
                  </a:lnTo>
                  <a:lnTo>
                    <a:pt x="74980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6295" r="0" b="-216295"/>
              </a:stretch>
            </a:blip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28575"/>
              <a:ext cx="749808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80"/>
                </a:lnSpc>
              </a:pPr>
              <a:r>
                <a:rPr lang="en-US" sz="1650" spc="300">
                  <a:solidFill>
                    <a:srgbClr val="F2EDE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22 July  ·  Brussels</a:t>
              </a: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1521440" y="7063740"/>
            <a:ext cx="5623560" cy="411480"/>
            <a:chOff x="0" y="0"/>
            <a:chExt cx="7498080" cy="54864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7498080" cy="548640"/>
            </a:xfrm>
            <a:custGeom>
              <a:avLst/>
              <a:gdLst/>
              <a:ahLst/>
              <a:cxnLst/>
              <a:rect r="r" b="b" t="t" l="l"/>
              <a:pathLst>
                <a:path h="548640" w="7498080">
                  <a:moveTo>
                    <a:pt x="0" y="0"/>
                  </a:moveTo>
                  <a:lnTo>
                    <a:pt x="7498080" y="0"/>
                  </a:lnTo>
                  <a:lnTo>
                    <a:pt x="74980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6295" r="0" b="-216295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28575"/>
              <a:ext cx="749808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980"/>
                </a:lnSpc>
              </a:pPr>
              <a:r>
                <a:rPr lang="en-US" sz="1650" spc="300">
                  <a:solidFill>
                    <a:srgbClr val="F2EDE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23 July  ·  Iconic grounds</a:t>
              </a: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1521440" y="7543800"/>
            <a:ext cx="5623560" cy="411480"/>
            <a:chOff x="0" y="0"/>
            <a:chExt cx="7498080" cy="54864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7498080" cy="548640"/>
            </a:xfrm>
            <a:custGeom>
              <a:avLst/>
              <a:gdLst/>
              <a:ahLst/>
              <a:cxnLst/>
              <a:rect r="r" b="b" t="t" l="l"/>
              <a:pathLst>
                <a:path h="548640" w="7498080">
                  <a:moveTo>
                    <a:pt x="0" y="0"/>
                  </a:moveTo>
                  <a:lnTo>
                    <a:pt x="7498080" y="0"/>
                  </a:lnTo>
                  <a:lnTo>
                    <a:pt x="74980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6295" r="0" b="-216295"/>
              </a:stretch>
            </a:blipFill>
          </p:spPr>
        </p:sp>
        <p:sp>
          <p:nvSpPr>
            <p:cNvPr name="TextBox 43" id="43"/>
            <p:cNvSpPr txBox="true"/>
            <p:nvPr/>
          </p:nvSpPr>
          <p:spPr>
            <a:xfrm>
              <a:off x="0" y="-38100"/>
              <a:ext cx="7498080" cy="58674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800"/>
                </a:lnSpc>
              </a:pPr>
              <a:r>
                <a:rPr lang="en-US" sz="1500" spc="300">
                  <a:solidFill>
                    <a:srgbClr val="C9A95C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Founding Wall  ·  Corinthia Brussels</a:t>
              </a: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11521440" y="8229600"/>
            <a:ext cx="5623560" cy="960120"/>
            <a:chOff x="0" y="0"/>
            <a:chExt cx="7498080" cy="128016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7498080" cy="1280160"/>
            </a:xfrm>
            <a:custGeom>
              <a:avLst/>
              <a:gdLst/>
              <a:ahLst/>
              <a:cxnLst/>
              <a:rect r="r" b="b" t="t" l="l"/>
              <a:pathLst>
                <a:path h="1280160" w="7498080">
                  <a:moveTo>
                    <a:pt x="0" y="0"/>
                  </a:moveTo>
                  <a:lnTo>
                    <a:pt x="7498080" y="0"/>
                  </a:lnTo>
                  <a:lnTo>
                    <a:pt x="7498080" y="1280160"/>
                  </a:lnTo>
                  <a:lnTo>
                    <a:pt x="0" y="12801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64126" r="0" b="-64126"/>
              </a:stretch>
            </a:blipFill>
          </p:spPr>
        </p:sp>
        <p:sp>
          <p:nvSpPr>
            <p:cNvPr name="TextBox 46" id="46"/>
            <p:cNvSpPr txBox="true"/>
            <p:nvPr/>
          </p:nvSpPr>
          <p:spPr>
            <a:xfrm>
              <a:off x="0" y="0"/>
              <a:ext cx="7498080" cy="12801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759"/>
                </a:lnSpc>
              </a:pPr>
              <a:r>
                <a:rPr lang="en-US" sz="4800" b="true">
                  <a:solidFill>
                    <a:srgbClr val="F2EDE0"/>
                  </a:solidFill>
                  <a:latin typeface="Cormorant Garamond Bold"/>
                  <a:ea typeface="Cormorant Garamond Bold"/>
                  <a:cs typeface="Cormorant Garamond Bold"/>
                  <a:sym typeface="Cormorant Garamond Bold"/>
                </a:rPr>
                <a:t>€30,000</a:t>
              </a: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11521440" y="9052560"/>
            <a:ext cx="5623560" cy="411480"/>
            <a:chOff x="0" y="0"/>
            <a:chExt cx="7498080" cy="54864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7498080" cy="548640"/>
            </a:xfrm>
            <a:custGeom>
              <a:avLst/>
              <a:gdLst/>
              <a:ahLst/>
              <a:cxnLst/>
              <a:rect r="r" b="b" t="t" l="l"/>
              <a:pathLst>
                <a:path h="548640" w="7498080">
                  <a:moveTo>
                    <a:pt x="0" y="0"/>
                  </a:moveTo>
                  <a:lnTo>
                    <a:pt x="7498080" y="0"/>
                  </a:lnTo>
                  <a:lnTo>
                    <a:pt x="74980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216295" r="0" b="-216295"/>
              </a:stretch>
            </a:blipFill>
          </p:spPr>
        </p:sp>
        <p:sp>
          <p:nvSpPr>
            <p:cNvPr name="TextBox 49" id="49"/>
            <p:cNvSpPr txBox="true"/>
            <p:nvPr/>
          </p:nvSpPr>
          <p:spPr>
            <a:xfrm>
              <a:off x="0" y="-28575"/>
              <a:ext cx="749808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1620"/>
                </a:lnSpc>
              </a:pPr>
              <a:r>
                <a:rPr lang="en-US" sz="1350" spc="600">
                  <a:solidFill>
                    <a:srgbClr val="8A8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e x c l u d i n g   V A T</a:t>
              </a: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15544343" y="9532620"/>
            <a:ext cx="2194560" cy="411480"/>
            <a:chOff x="0" y="0"/>
            <a:chExt cx="2926080" cy="54864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2926080" cy="548640"/>
            </a:xfrm>
            <a:custGeom>
              <a:avLst/>
              <a:gdLst/>
              <a:ahLst/>
              <a:cxnLst/>
              <a:rect r="r" b="b" t="t" l="l"/>
              <a:pathLst>
                <a:path h="548640" w="2926080">
                  <a:moveTo>
                    <a:pt x="0" y="0"/>
                  </a:moveTo>
                  <a:lnTo>
                    <a:pt x="2926080" y="0"/>
                  </a:lnTo>
                  <a:lnTo>
                    <a:pt x="29260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3920" r="0" b="-53920"/>
              </a:stretch>
            </a:blip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28575"/>
              <a:ext cx="292608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r">
                <a:lnSpc>
                  <a:spcPts val="1620"/>
                </a:lnSpc>
              </a:pPr>
              <a:r>
                <a:rPr lang="en-US" sz="1350" spc="600">
                  <a:solidFill>
                    <a:srgbClr val="8A8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0 6   /   0 7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808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2880360"/>
            <a:ext cx="18287543" cy="1645920"/>
            <a:chOff x="0" y="0"/>
            <a:chExt cx="24383390" cy="219456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3391" cy="2194560"/>
            </a:xfrm>
            <a:custGeom>
              <a:avLst/>
              <a:gdLst/>
              <a:ahLst/>
              <a:cxnLst/>
              <a:rect r="r" b="b" t="t" l="l"/>
              <a:pathLst>
                <a:path h="2194560" w="24383391">
                  <a:moveTo>
                    <a:pt x="0" y="0"/>
                  </a:moveTo>
                  <a:lnTo>
                    <a:pt x="24383391" y="0"/>
                  </a:lnTo>
                  <a:lnTo>
                    <a:pt x="24383391" y="2194560"/>
                  </a:lnTo>
                  <a:lnTo>
                    <a:pt x="0" y="21945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66495" r="0" b="-166495"/>
              </a:stretch>
            </a:blipFill>
          </p:spPr>
        </p:sp>
        <p:sp>
          <p:nvSpPr>
            <p:cNvPr name="TextBox 4" id="4"/>
            <p:cNvSpPr txBox="true"/>
            <p:nvPr/>
          </p:nvSpPr>
          <p:spPr>
            <a:xfrm>
              <a:off x="0" y="0"/>
              <a:ext cx="24383390" cy="219456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0800"/>
                </a:lnSpc>
              </a:pPr>
              <a:r>
                <a:rPr lang="en-US" sz="9000">
                  <a:solidFill>
                    <a:srgbClr val="F2EDE0"/>
                  </a:solidFill>
                  <a:latin typeface="Cormorant Garamond"/>
                  <a:ea typeface="Cormorant Garamond"/>
                  <a:cs typeface="Cormorant Garamond"/>
                  <a:sym typeface="Cormorant Garamond"/>
                </a:rPr>
                <a:t>Hold your seat.</a:t>
              </a: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757056" y="4585335"/>
            <a:ext cx="773430" cy="53340"/>
            <a:chOff x="0" y="0"/>
            <a:chExt cx="1031240" cy="7112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2700" y="12700"/>
              <a:ext cx="1005840" cy="45720"/>
            </a:xfrm>
            <a:custGeom>
              <a:avLst/>
              <a:gdLst/>
              <a:ahLst/>
              <a:cxnLst/>
              <a:rect r="r" b="b" t="t" l="l"/>
              <a:pathLst>
                <a:path h="45720" w="1005840">
                  <a:moveTo>
                    <a:pt x="0" y="0"/>
                  </a:moveTo>
                  <a:lnTo>
                    <a:pt x="1005840" y="0"/>
                  </a:lnTo>
                  <a:lnTo>
                    <a:pt x="1005840" y="45720"/>
                  </a:lnTo>
                  <a:lnTo>
                    <a:pt x="0" y="45720"/>
                  </a:lnTo>
                  <a:close/>
                </a:path>
              </a:pathLst>
            </a:custGeom>
            <a:solidFill>
              <a:srgbClr val="DAB764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31240" cy="71120"/>
            </a:xfrm>
            <a:custGeom>
              <a:avLst/>
              <a:gdLst/>
              <a:ahLst/>
              <a:cxnLst/>
              <a:rect r="r" b="b" t="t" l="l"/>
              <a:pathLst>
                <a:path h="71120" w="1031240">
                  <a:moveTo>
                    <a:pt x="12700" y="0"/>
                  </a:moveTo>
                  <a:lnTo>
                    <a:pt x="1018540" y="0"/>
                  </a:lnTo>
                  <a:cubicBezTo>
                    <a:pt x="1025525" y="0"/>
                    <a:pt x="1031240" y="5715"/>
                    <a:pt x="1031240" y="12700"/>
                  </a:cubicBezTo>
                  <a:lnTo>
                    <a:pt x="1031240" y="58420"/>
                  </a:lnTo>
                  <a:cubicBezTo>
                    <a:pt x="1031240" y="65405"/>
                    <a:pt x="1025525" y="71120"/>
                    <a:pt x="1018540" y="71120"/>
                  </a:cubicBezTo>
                  <a:lnTo>
                    <a:pt x="12700" y="71120"/>
                  </a:lnTo>
                  <a:cubicBezTo>
                    <a:pt x="5715" y="71120"/>
                    <a:pt x="0" y="65405"/>
                    <a:pt x="0" y="58420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8420"/>
                  </a:lnTo>
                  <a:lnTo>
                    <a:pt x="12700" y="58420"/>
                  </a:lnTo>
                  <a:lnTo>
                    <a:pt x="12700" y="45720"/>
                  </a:lnTo>
                  <a:lnTo>
                    <a:pt x="1018540" y="45720"/>
                  </a:lnTo>
                  <a:lnTo>
                    <a:pt x="1018540" y="58420"/>
                  </a:lnTo>
                  <a:lnTo>
                    <a:pt x="1005840" y="58420"/>
                  </a:lnTo>
                  <a:lnTo>
                    <a:pt x="1005840" y="12700"/>
                  </a:lnTo>
                  <a:lnTo>
                    <a:pt x="1018540" y="12700"/>
                  </a:lnTo>
                  <a:lnTo>
                    <a:pt x="1018540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DAB764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0" y="4869180"/>
            <a:ext cx="18287543" cy="685800"/>
            <a:chOff x="0" y="0"/>
            <a:chExt cx="24383390" cy="9144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4383391" cy="914400"/>
            </a:xfrm>
            <a:custGeom>
              <a:avLst/>
              <a:gdLst/>
              <a:ahLst/>
              <a:cxnLst/>
              <a:rect r="r" b="b" t="t" l="l"/>
              <a:pathLst>
                <a:path h="914400" w="24383391">
                  <a:moveTo>
                    <a:pt x="0" y="0"/>
                  </a:moveTo>
                  <a:lnTo>
                    <a:pt x="24383391" y="0"/>
                  </a:lnTo>
                  <a:lnTo>
                    <a:pt x="24383391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588" r="0" b="-469588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>
              <a:off x="0" y="0"/>
              <a:ext cx="24383390" cy="9144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240"/>
                </a:lnSpc>
              </a:pPr>
              <a:r>
                <a:rPr lang="en-US" sz="2700" i="true">
                  <a:solidFill>
                    <a:srgbClr val="F2EDE0"/>
                  </a:solidFill>
                  <a:latin typeface="Garamond Italics"/>
                  <a:ea typeface="Garamond Italics"/>
                  <a:cs typeface="Garamond Italics"/>
                  <a:sym typeface="Garamond Italics"/>
                </a:rPr>
                <a:t>One confidential alignment conversation.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0" y="5692140"/>
            <a:ext cx="18287543" cy="548640"/>
            <a:chOff x="0" y="0"/>
            <a:chExt cx="24383390" cy="73152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4383391" cy="731520"/>
            </a:xfrm>
            <a:custGeom>
              <a:avLst/>
              <a:gdLst/>
              <a:ahLst/>
              <a:cxnLst/>
              <a:rect r="r" b="b" t="t" l="l"/>
              <a:pathLst>
                <a:path h="731520" w="24383391">
                  <a:moveTo>
                    <a:pt x="0" y="0"/>
                  </a:moveTo>
                  <a:lnTo>
                    <a:pt x="24383391" y="0"/>
                  </a:lnTo>
                  <a:lnTo>
                    <a:pt x="24383391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599485" r="0" b="-599485"/>
              </a:stretch>
            </a:blip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4383390" cy="76962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160"/>
                </a:lnSpc>
              </a:pPr>
              <a:r>
                <a:rPr lang="en-US" sz="1800" spc="599">
                  <a:solidFill>
                    <a:srgbClr val="8A8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N o   p r e s s u r e .       O n l y   c l a r i t y 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0" y="6858000"/>
            <a:ext cx="18287543" cy="685800"/>
            <a:chOff x="0" y="0"/>
            <a:chExt cx="24383390" cy="914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4383391" cy="914400"/>
            </a:xfrm>
            <a:custGeom>
              <a:avLst/>
              <a:gdLst/>
              <a:ahLst/>
              <a:cxnLst/>
              <a:rect r="r" b="b" t="t" l="l"/>
              <a:pathLst>
                <a:path h="914400" w="24383391">
                  <a:moveTo>
                    <a:pt x="0" y="0"/>
                  </a:moveTo>
                  <a:lnTo>
                    <a:pt x="24383391" y="0"/>
                  </a:lnTo>
                  <a:lnTo>
                    <a:pt x="24383391" y="914400"/>
                  </a:lnTo>
                  <a:lnTo>
                    <a:pt x="0" y="9144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469588" r="0" b="-469588"/>
              </a:stretch>
            </a:blip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24383390" cy="962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20"/>
                </a:lnSpc>
              </a:pPr>
              <a:r>
                <a:rPr lang="en-US" b="true" sz="2100" spc="300">
                  <a:solidFill>
                    <a:srgbClr val="F2EDE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hello@sociisgroup.com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0" y="9532620"/>
            <a:ext cx="18287543" cy="411480"/>
            <a:chOff x="0" y="0"/>
            <a:chExt cx="24383390" cy="54864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4383391" cy="548640"/>
            </a:xfrm>
            <a:custGeom>
              <a:avLst/>
              <a:gdLst/>
              <a:ahLst/>
              <a:cxnLst/>
              <a:rect r="r" b="b" t="t" l="l"/>
              <a:pathLst>
                <a:path h="548640" w="24383391">
                  <a:moveTo>
                    <a:pt x="0" y="0"/>
                  </a:moveTo>
                  <a:lnTo>
                    <a:pt x="24383391" y="0"/>
                  </a:lnTo>
                  <a:lnTo>
                    <a:pt x="24383391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815980" r="0" b="-81598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28575"/>
              <a:ext cx="24383390" cy="57721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620"/>
                </a:lnSpc>
              </a:pPr>
              <a:r>
                <a:rPr lang="en-US" sz="1350" spc="150">
                  <a:solidFill>
                    <a:srgbClr val="8A8478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All prices exclusive of 21% Belgian VAT.   Curation applies.   SociisGroup reserves the right to decline participation.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DAHIr9ru6Ew</dc:identifier>
  <dcterms:modified xsi:type="dcterms:W3CDTF">2011-08-01T06:04:30Z</dcterms:modified>
  <cp:revision>1</cp:revision>
  <dc:title>The_300.pptx</dc:title>
</cp:coreProperties>
</file>