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mbeddedFontLst>
    <p:embeddedFont>
      <p:font typeface="Cormorant Garamond" panose="02000000000000000000" pitchFamily="2" charset="0"/>
      <p:regular r:id="rId101"/>
      <p:italic r:id="rId102"/>
      <p:bold r:id="rId10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01" Type="http://schemas.openxmlformats.org/officeDocument/2006/relationships/font" Target="fonts/font_regular.fntdata"/><Relationship Id="rId102" Type="http://schemas.openxmlformats.org/officeDocument/2006/relationships/font" Target="fonts/font_italic.fntdata"/><Relationship Id="rId103" Type="http://schemas.openxmlformats.org/officeDocument/2006/relationships/font" Target="fonts/font_bold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0F0F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O C I I S G R O U 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7A746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The independent behavioural institution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One evening. One room.</a:t>
            </a:r>
            <a:endParaRPr lang="en-US" sz="2200" dirty="0"/>
          </a:p>
          <a:p>
            <a:pPr indent="0" marL="0">
              <a:buNone/>
            </a:pPr>
            <a:r>
              <a:rPr lang="en-US" sz="2200" i="1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No second chance.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2788920"/>
            <a:ext cx="6858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0" dirty="0">
                <a:solidFill>
                  <a:srgbClr val="0F0F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64</a:t>
            </a:r>
            <a:endParaRPr lang="en-US" sz="13000" dirty="0"/>
          </a:p>
        </p:txBody>
      </p:sp>
      <p:sp>
        <p:nvSpPr>
          <p:cNvPr id="6" name="Shape 4"/>
          <p:cNvSpPr/>
          <p:nvPr/>
        </p:nvSpPr>
        <p:spPr>
          <a:xfrm>
            <a:off x="548640" y="4617720"/>
            <a:ext cx="502920" cy="22860"/>
          </a:xfrm>
          <a:prstGeom prst="rect">
            <a:avLst/>
          </a:prstGeom>
          <a:solidFill>
            <a:srgbClr val="B8923D"/>
          </a:solidFill>
          <a:ln w="12700">
            <a:solidFill>
              <a:srgbClr val="B8923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473659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Founding Gathering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548640" y="5989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0F0F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2   J u l y   2 0 2 6     ·     C o r i n t h i a   B r u s s e l 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8640" y="63276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0F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€2,500 excl. VAT per seat   ·   €20,000 excl. VAT per Founding Table</a:t>
            </a:r>
            <a:endParaRPr lang="en-US" sz="1100" dirty="0"/>
          </a:p>
        </p:txBody>
      </p:sp>
      <p:pic>
        <p:nvPicPr>
          <p:cNvPr id="10" name="Image 0" descr="/home/claude/atrium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98080" y="411480"/>
            <a:ext cx="4297680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0F0F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H E   6 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0F0F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What this room is.</a:t>
            </a:r>
            <a:endParaRPr lang="en-US" sz="6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02920" cy="22860"/>
          </a:xfrm>
          <a:prstGeom prst="rect">
            <a:avLst/>
          </a:prstGeom>
          <a:solidFill>
            <a:srgbClr val="B8923D"/>
          </a:solidFill>
          <a:ln w="12700">
            <a:solidFill>
              <a:srgbClr val="B892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01752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SociisGroup is the independent behavioural institution.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i="1" dirty="0">
                <a:solidFill>
                  <a:srgbClr val="B8923D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We serve humanity by changing how the world behaves.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Behaviour is upstream of strategy, of disclosure, of reporting. If individuals and communities change how they behave, the system changes with them.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583680" y="3017520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The 64 is the Founding Gathering.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Built once. For sixty-four people who do not need to perform.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583680" y="416052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746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Once the room is full, it is full.</a:t>
            </a:r>
            <a:endParaRPr lang="en-US" sz="1400" dirty="0"/>
          </a:p>
          <a:p>
            <a:pPr indent="0" marL="0">
              <a:buNone/>
            </a:pPr>
            <a:r>
              <a:rPr lang="en-US" sz="1400" i="1" dirty="0">
                <a:solidFill>
                  <a:srgbClr val="7A746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There is no waitlist. There is no second evening.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362895" y="63550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2   /   0 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0F0F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H E   6 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0F0F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evening.</a:t>
            </a:r>
            <a:endParaRPr lang="en-US" sz="6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02920" cy="22860"/>
          </a:xfrm>
          <a:prstGeom prst="rect">
            <a:avLst/>
          </a:prstGeom>
          <a:solidFill>
            <a:srgbClr val="B8923D"/>
          </a:solidFill>
          <a:ln w="12700">
            <a:solidFill>
              <a:srgbClr val="B892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27889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 R I V A 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30815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Champagne and canapés from the first minute. The room forms itself.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363931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H E   K E Y N O T 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8640" y="393192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Hein Wagner. A blind man with a vision. One voice, one hour.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448970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C U L T U R A L   O P E N I N 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478231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live moment that sets the tone for the evening.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5340096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H E   D I N N E 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48640" y="5632704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Full seated service. Tables curated by SociisGroup.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0" y="27889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V O I C E   F R O M   W B C S D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00800" y="308152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Dr. Ilham Kadri, Chair, World Business Council for Sustainable Development.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0" y="363931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E F I N I N G   M O M E N T 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00800" y="393192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Sarah McArthur on Frances Hesselbein. The film, then Sarah speaks.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00800" y="4489704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H E   I N S T I T U T I O 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400800" y="478231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SociisGroup introduces SBS and BEE. A door opening.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0" y="5340096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H E   C L O S E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0" y="5632704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moment held back. The evening ends when the room is ready.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B8923D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The evening closes with a moment we do not announce in advance.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362895" y="63550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3   /   0 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0F0F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H E   6 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0F0F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Voices in the room.</a:t>
            </a:r>
            <a:endParaRPr lang="en-US" sz="6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02920" cy="22860"/>
          </a:xfrm>
          <a:prstGeom prst="rect">
            <a:avLst/>
          </a:prstGeom>
          <a:solidFill>
            <a:srgbClr val="B8923D"/>
          </a:solidFill>
          <a:ln w="12700">
            <a:solidFill>
              <a:srgbClr val="B892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2834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Jeremie Landweer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2004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Founder, SociisGroup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389120" y="2834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Dominique Debecker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89120" y="32004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Behavioural Officer, SociisGroup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0" y="2834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Hein Wagner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600" y="32004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blind man with a vision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48640" y="37947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Dr. Ilham Kadri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48640" y="4160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Chair, WBCSD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389120" y="37947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Sarah McArthur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389120" y="4160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Editor-in-Chief, Leader to Leader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229600" y="37947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Iris van der Veken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0" y="4160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Ambassador, SociisGroup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4754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Tim Sanders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48640" y="51206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CEO, Silent Donor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389120" y="4754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Zanele Morrison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389120" y="51206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Host, Global Engagement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229600" y="4754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Prof. Jan De Visch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0" y="51206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&amp; Transform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7A746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All participants attend in a personal capacity. Further voices forming.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362895" y="63550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4   /   0 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0F0F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H E   6 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dirty="0">
                <a:solidFill>
                  <a:srgbClr val="0F0F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What your seat includes.</a:t>
            </a:r>
            <a:endParaRPr lang="en-US" sz="56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02920" cy="22860"/>
          </a:xfrm>
          <a:prstGeom prst="rect">
            <a:avLst/>
          </a:prstGeom>
          <a:solidFill>
            <a:srgbClr val="B8923D"/>
          </a:solidFill>
          <a:ln w="12700">
            <a:solidFill>
              <a:srgbClr val="B8923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2834640"/>
            <a:ext cx="64008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private evening at Corinthia Brussels, food and drinks included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Sixty-four curated international leaders in direct proximity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The Keynote, one voice held for this room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live cultural opening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Dr. Ilham Kadri, Chair, WBCSD, as a voice in the room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Defining Moments, Sarah McArthur on Frances Hesselbein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The Institution, introduction to SBS and BEE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Access to Sociis House, the continuous environment of the institution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406640" y="2697480"/>
            <a:ext cx="4297680" cy="3657600"/>
          </a:xfrm>
          <a:prstGeom prst="rect">
            <a:avLst/>
          </a:prstGeom>
          <a:solidFill>
            <a:srgbClr val="EAE3D2"/>
          </a:solidFill>
          <a:ln w="12700">
            <a:solidFill>
              <a:srgbClr val="EAE3D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06640" y="2697480"/>
            <a:ext cx="4297680" cy="45720"/>
          </a:xfrm>
          <a:prstGeom prst="rect">
            <a:avLst/>
          </a:prstGeom>
          <a:solidFill>
            <a:srgbClr val="B8923D"/>
          </a:solidFill>
          <a:ln w="12700">
            <a:solidFill>
              <a:srgbClr val="B8923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80960" y="29260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600" kern="0" dirty="0">
                <a:solidFill>
                  <a:srgbClr val="B892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O U N D I N G   T A B L 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680960" y="324612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F0F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table of eight.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7680960" y="37490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7A746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Cap of four tables. Closes 31 May 2026.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680960" y="4206240"/>
            <a:ext cx="3749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One table of eight at Corinthia Brussels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Name on the Sociis Wall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private founder moment during the evening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Permanent recognition in the institutional record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680960" y="548640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0F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€20,000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7680960" y="60350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4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x c l u d i n g   V A 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0362895" y="63550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4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5   /   0 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920240"/>
            <a:ext cx="121916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dirty="0">
                <a:solidFill>
                  <a:srgbClr val="0F0F10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Begin the Conversation.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5844388" y="3063240"/>
            <a:ext cx="502920" cy="22860"/>
          </a:xfrm>
          <a:prstGeom prst="rect">
            <a:avLst/>
          </a:prstGeom>
          <a:solidFill>
            <a:srgbClr val="B8923D"/>
          </a:solidFill>
          <a:ln w="12700">
            <a:solidFill>
              <a:srgbClr val="B8923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324612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0F0F10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One confidential alignment conversation.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379476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o   p r e s s u r e .       O n l y   c l a r i t y 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0" y="457200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0F0F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hello@sociisgroup.com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0" y="6355080"/>
            <a:ext cx="12191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7A7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prices exclusive of 21% Belgian VAT.   Curation applies.   SociisGroup reserves the right to decline participation.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2026-05-03T16:33:09Z</dcterms:created>
  <dcterms:modified xsi:type="dcterms:W3CDTF">2026-05-03T16:33:09Z</dcterms:modified>
</cp:coreProperties>
</file>